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72"/>
  </p:notesMasterIdLst>
  <p:sldIdLst>
    <p:sldId id="714" r:id="rId3"/>
    <p:sldId id="273" r:id="rId4"/>
    <p:sldId id="307" r:id="rId5"/>
    <p:sldId id="351" r:id="rId6"/>
    <p:sldId id="343" r:id="rId7"/>
    <p:sldId id="349" r:id="rId8"/>
    <p:sldId id="352" r:id="rId9"/>
    <p:sldId id="347" r:id="rId10"/>
    <p:sldId id="348" r:id="rId11"/>
    <p:sldId id="344" r:id="rId12"/>
    <p:sldId id="350" r:id="rId13"/>
    <p:sldId id="345" r:id="rId14"/>
    <p:sldId id="353" r:id="rId15"/>
    <p:sldId id="354" r:id="rId16"/>
    <p:sldId id="355" r:id="rId17"/>
    <p:sldId id="356" r:id="rId18"/>
    <p:sldId id="357" r:id="rId19"/>
    <p:sldId id="358" r:id="rId20"/>
    <p:sldId id="359" r:id="rId21"/>
    <p:sldId id="360" r:id="rId22"/>
    <p:sldId id="361" r:id="rId23"/>
    <p:sldId id="363" r:id="rId24"/>
    <p:sldId id="364" r:id="rId25"/>
    <p:sldId id="365" r:id="rId26"/>
    <p:sldId id="367" r:id="rId27"/>
    <p:sldId id="366"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6" r:id="rId46"/>
    <p:sldId id="388" r:id="rId47"/>
    <p:sldId id="389" r:id="rId48"/>
    <p:sldId id="390" r:id="rId49"/>
    <p:sldId id="391" r:id="rId50"/>
    <p:sldId id="392" r:id="rId51"/>
    <p:sldId id="393" r:id="rId52"/>
    <p:sldId id="395" r:id="rId53"/>
    <p:sldId id="394" r:id="rId54"/>
    <p:sldId id="397" r:id="rId55"/>
    <p:sldId id="398" r:id="rId56"/>
    <p:sldId id="399" r:id="rId57"/>
    <p:sldId id="400" r:id="rId58"/>
    <p:sldId id="401" r:id="rId59"/>
    <p:sldId id="402" r:id="rId60"/>
    <p:sldId id="403" r:id="rId61"/>
    <p:sldId id="404" r:id="rId62"/>
    <p:sldId id="405" r:id="rId63"/>
    <p:sldId id="406" r:id="rId64"/>
    <p:sldId id="409" r:id="rId65"/>
    <p:sldId id="410" r:id="rId66"/>
    <p:sldId id="411" r:id="rId67"/>
    <p:sldId id="412" r:id="rId68"/>
    <p:sldId id="413" r:id="rId69"/>
    <p:sldId id="414" r:id="rId70"/>
    <p:sldId id="296" r:id="rId7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218"/>
  </p:normalViewPr>
  <p:slideViewPr>
    <p:cSldViewPr>
      <p:cViewPr varScale="1">
        <p:scale>
          <a:sx n="124" d="100"/>
          <a:sy n="124" d="100"/>
        </p:scale>
        <p:origin x="12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AC993B3-5E3B-4C81-A0D1-082694C8CBD0}" type="datetimeFigureOut">
              <a:rPr lang="en-US" smtClean="0"/>
              <a:t>4/22/2020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89A33D-5260-4D85-AD6E-8F3D606CBB80}" type="slidenum">
              <a:rPr lang="en-US" smtClean="0"/>
              <a:t>‹#›</a:t>
            </a:fld>
            <a:endParaRPr lang="en-US"/>
          </a:p>
        </p:txBody>
      </p:sp>
    </p:spTree>
    <p:extLst>
      <p:ext uri="{BB962C8B-B14F-4D97-AF65-F5344CB8AC3E}">
        <p14:creationId xmlns:p14="http://schemas.microsoft.com/office/powerpoint/2010/main" val="186102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89A33D-5260-4D85-AD6E-8F3D606CBB80}" type="slidenum">
              <a:rPr lang="en-US" smtClean="0"/>
              <a:t>34</a:t>
            </a:fld>
            <a:endParaRPr lang="en-US"/>
          </a:p>
        </p:txBody>
      </p:sp>
    </p:spTree>
    <p:extLst>
      <p:ext uri="{BB962C8B-B14F-4D97-AF65-F5344CB8AC3E}">
        <p14:creationId xmlns:p14="http://schemas.microsoft.com/office/powerpoint/2010/main" val="248711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50</a:t>
            </a:fld>
            <a:endParaRPr lang="en-US"/>
          </a:p>
        </p:txBody>
      </p:sp>
    </p:spTree>
    <p:extLst>
      <p:ext uri="{BB962C8B-B14F-4D97-AF65-F5344CB8AC3E}">
        <p14:creationId xmlns:p14="http://schemas.microsoft.com/office/powerpoint/2010/main" val="368583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51</a:t>
            </a:fld>
            <a:endParaRPr lang="en-US"/>
          </a:p>
        </p:txBody>
      </p:sp>
    </p:spTree>
    <p:extLst>
      <p:ext uri="{BB962C8B-B14F-4D97-AF65-F5344CB8AC3E}">
        <p14:creationId xmlns:p14="http://schemas.microsoft.com/office/powerpoint/2010/main" val="297298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52</a:t>
            </a:fld>
            <a:endParaRPr lang="en-US"/>
          </a:p>
        </p:txBody>
      </p:sp>
    </p:spTree>
    <p:extLst>
      <p:ext uri="{BB962C8B-B14F-4D97-AF65-F5344CB8AC3E}">
        <p14:creationId xmlns:p14="http://schemas.microsoft.com/office/powerpoint/2010/main" val="6786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53</a:t>
            </a:fld>
            <a:endParaRPr lang="en-US"/>
          </a:p>
        </p:txBody>
      </p:sp>
    </p:spTree>
    <p:extLst>
      <p:ext uri="{BB962C8B-B14F-4D97-AF65-F5344CB8AC3E}">
        <p14:creationId xmlns:p14="http://schemas.microsoft.com/office/powerpoint/2010/main" val="217514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89A33D-5260-4D85-AD6E-8F3D606CBB80}" type="slidenum">
              <a:rPr lang="en-US" smtClean="0"/>
              <a:t>54</a:t>
            </a:fld>
            <a:endParaRPr lang="en-US"/>
          </a:p>
        </p:txBody>
      </p:sp>
    </p:spTree>
    <p:extLst>
      <p:ext uri="{BB962C8B-B14F-4D97-AF65-F5344CB8AC3E}">
        <p14:creationId xmlns:p14="http://schemas.microsoft.com/office/powerpoint/2010/main" val="2102095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4803059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979438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271215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8D0A91-8BCF-3843-AB2C-B648F9D61A44}"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423577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E39B8F-4459-924B-84B4-9109A6517DAE}"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338120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8716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731652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55309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10351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69232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6039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70739019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674502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01461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409271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98424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22912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4186031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1722850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164470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75339908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530810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3928588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5651055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5B7A2384-8C5D-49F6-8259-B9A64ECD4852}"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a:p>
        </p:txBody>
      </p:sp>
    </p:spTree>
    <p:extLst>
      <p:ext uri="{BB962C8B-B14F-4D97-AF65-F5344CB8AC3E}">
        <p14:creationId xmlns:p14="http://schemas.microsoft.com/office/powerpoint/2010/main" val="261804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extLst>
      <p:ext uri="{BB962C8B-B14F-4D97-AF65-F5344CB8AC3E}">
        <p14:creationId xmlns:p14="http://schemas.microsoft.com/office/powerpoint/2010/main" val="16186932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13.xml"/><Relationship Id="rId4" Type="http://schemas.openxmlformats.org/officeDocument/2006/relationships/image" Target="../media/image220.png"/></Relationships>
</file>

<file path=ppt/slides/_rels/slide14.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40.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76.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3.xml"/><Relationship Id="rId4" Type="http://schemas.openxmlformats.org/officeDocument/2006/relationships/image" Target="../media/image9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3.xml"/><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0.png"/><Relationship Id="rId1" Type="http://schemas.openxmlformats.org/officeDocument/2006/relationships/slideLayout" Target="../slideLayouts/slideLayout13.xml"/><Relationship Id="rId4" Type="http://schemas.openxmlformats.org/officeDocument/2006/relationships/image" Target="../media/image104.png"/></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3.xml"/><Relationship Id="rId4" Type="http://schemas.openxmlformats.org/officeDocument/2006/relationships/image" Target="../media/image107.png"/></Relationships>
</file>

<file path=ppt/slides/_rels/slide4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13.xml"/><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09.png"/><Relationship Id="rId1" Type="http://schemas.openxmlformats.org/officeDocument/2006/relationships/slideLayout" Target="../slideLayouts/slideLayout13.xml"/><Relationship Id="rId4" Type="http://schemas.openxmlformats.org/officeDocument/2006/relationships/image" Target="../media/image1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52.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5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5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9.png"/><Relationship Id="rId4" Type="http://schemas.openxmlformats.org/officeDocument/2006/relationships/image" Target="../media/image128.png"/></Relationships>
</file>

<file path=ppt/slides/_rels/slide5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13.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57.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0.png"/><Relationship Id="rId1" Type="http://schemas.openxmlformats.org/officeDocument/2006/relationships/slideLayout" Target="../slideLayouts/slideLayout13.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5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13.xml"/><Relationship Id="rId5" Type="http://schemas.openxmlformats.org/officeDocument/2006/relationships/image" Target="../media/image143.png"/><Relationship Id="rId4" Type="http://schemas.openxmlformats.org/officeDocument/2006/relationships/image" Target="../media/image142.png"/></Relationships>
</file>

<file path=ppt/slides/_rels/slide5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13.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13.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6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13.xml"/><Relationship Id="rId5" Type="http://schemas.openxmlformats.org/officeDocument/2006/relationships/image" Target="../media/image143.png"/><Relationship Id="rId4" Type="http://schemas.openxmlformats.org/officeDocument/2006/relationships/image" Target="../media/image157.png"/></Relationships>
</file>

<file path=ppt/slides/_rels/slide6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13.xml"/><Relationship Id="rId4" Type="http://schemas.openxmlformats.org/officeDocument/2006/relationships/image" Target="../media/image160.png"/></Relationships>
</file>

<file path=ppt/slides/_rels/slide6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13.xml"/><Relationship Id="rId4" Type="http://schemas.openxmlformats.org/officeDocument/2006/relationships/image" Target="../media/image1620.png"/></Relationships>
</file>

<file path=ppt/slides/_rels/slide64.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13.xml"/><Relationship Id="rId4" Type="http://schemas.openxmlformats.org/officeDocument/2006/relationships/image" Target="../media/image165.png"/></Relationships>
</file>

<file path=ppt/slides/_rels/slide6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13.xml"/><Relationship Id="rId5" Type="http://schemas.openxmlformats.org/officeDocument/2006/relationships/image" Target="../media/image169.png"/><Relationship Id="rId4" Type="http://schemas.openxmlformats.org/officeDocument/2006/relationships/image" Target="../media/image168.png"/></Relationships>
</file>

<file path=ppt/slides/_rels/slide6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114800"/>
            <a:ext cx="7696200" cy="2286000"/>
          </a:xfrm>
        </p:spPr>
        <p:txBody>
          <a:bodyPr/>
          <a:lstStyle/>
          <a:p>
            <a:pPr algn="ctr"/>
            <a:endParaRPr lang="en-US" dirty="0">
              <a:solidFill>
                <a:schemeClr val="tx1"/>
              </a:solidFill>
            </a:endParaRPr>
          </a:p>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pPr lvl="0" algn="ctr"/>
            <a:endParaRPr lang="en-US" sz="1200" dirty="0">
              <a:solidFill>
                <a:schemeClr val="tx1"/>
              </a:solidFill>
            </a:endParaRPr>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
        <p:nvSpPr>
          <p:cNvPr id="6" name="Title 1"/>
          <p:cNvSpPr>
            <a:spLocks noGrp="1"/>
          </p:cNvSpPr>
          <p:nvPr>
            <p:ph type="ctrTitle"/>
          </p:nvPr>
        </p:nvSpPr>
        <p:spPr>
          <a:xfrm>
            <a:off x="1066800" y="1981200"/>
            <a:ext cx="7195344" cy="2139462"/>
          </a:xfrm>
        </p:spPr>
        <p:txBody>
          <a:bodyPr>
            <a:normAutofit/>
          </a:bodyPr>
          <a:lstStyle/>
          <a:p>
            <a:pPr algn="ctr"/>
            <a:r>
              <a:rPr lang="en-US" sz="3900" dirty="0"/>
              <a:t>EE653 Power </a:t>
            </a:r>
            <a:r>
              <a:rPr lang="en-US" sz="3900" dirty="0" smtClean="0"/>
              <a:t>distribution system </a:t>
            </a:r>
            <a:r>
              <a:rPr lang="en-US" sz="3900" dirty="0"/>
              <a:t>modeling, optimization and simulation </a:t>
            </a:r>
            <a:endParaRPr lang="en-US" sz="3400" dirty="0"/>
          </a:p>
        </p:txBody>
      </p:sp>
    </p:spTree>
    <p:extLst>
      <p:ext uri="{BB962C8B-B14F-4D97-AF65-F5344CB8AC3E}">
        <p14:creationId xmlns:p14="http://schemas.microsoft.com/office/powerpoint/2010/main" val="29559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5209295"/>
            <a:ext cx="3710430" cy="369332"/>
          </a:xfrm>
          <a:prstGeom prst="rect">
            <a:avLst/>
          </a:prstGeom>
          <a:noFill/>
        </p:spPr>
        <p:txBody>
          <a:bodyPr wrap="square" rtlCol="0">
            <a:spAutoFit/>
          </a:bodyPr>
          <a:lstStyle/>
          <a:p>
            <a:pPr algn="ctr"/>
            <a:r>
              <a:rPr lang="en-US" dirty="0"/>
              <a:t>Fig.4 Three-phase line configuration</a:t>
            </a:r>
          </a:p>
        </p:txBody>
      </p:sp>
      <p:sp>
        <p:nvSpPr>
          <p:cNvPr id="8" name="Rectangle 7"/>
          <p:cNvSpPr/>
          <p:nvPr/>
        </p:nvSpPr>
        <p:spPr>
          <a:xfrm>
            <a:off x="155823" y="77513"/>
            <a:ext cx="350288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Line Impedance</a:t>
            </a:r>
          </a:p>
        </p:txBody>
      </p:sp>
      <p:pic>
        <p:nvPicPr>
          <p:cNvPr id="3" name="Picture 2"/>
          <p:cNvPicPr>
            <a:picLocks noChangeAspect="1"/>
          </p:cNvPicPr>
          <p:nvPr/>
        </p:nvPicPr>
        <p:blipFill>
          <a:blip r:embed="rId2"/>
          <a:stretch>
            <a:fillRect/>
          </a:stretch>
        </p:blipFill>
        <p:spPr>
          <a:xfrm>
            <a:off x="304800" y="2329968"/>
            <a:ext cx="2603789" cy="2927685"/>
          </a:xfrm>
          <a:prstGeom prst="rect">
            <a:avLst/>
          </a:prstGeom>
        </p:spPr>
      </p:pic>
      <p:sp>
        <p:nvSpPr>
          <p:cNvPr id="4" name="Rectangle 3"/>
          <p:cNvSpPr/>
          <p:nvPr/>
        </p:nvSpPr>
        <p:spPr>
          <a:xfrm>
            <a:off x="127508" y="685800"/>
            <a:ext cx="9016492" cy="1446550"/>
          </a:xfrm>
          <a:prstGeom prst="rect">
            <a:avLst/>
          </a:prstGeom>
        </p:spPr>
        <p:txBody>
          <a:bodyPr wrap="square">
            <a:spAutoFit/>
          </a:bodyPr>
          <a:lstStyle/>
          <a:p>
            <a:pPr algn="just"/>
            <a:r>
              <a:rPr lang="en-US" sz="2200" dirty="0">
                <a:solidFill>
                  <a:srgbClr val="000000"/>
                </a:solidFill>
              </a:rPr>
              <a:t>For the approximate modeling of a line segment, </a:t>
            </a:r>
            <a:r>
              <a:rPr lang="en-US" sz="2200" b="1" dirty="0">
                <a:solidFill>
                  <a:srgbClr val="000000"/>
                </a:solidFill>
              </a:rPr>
              <a:t>it will be assumed that the line segment is transposed</a:t>
            </a:r>
            <a:r>
              <a:rPr lang="en-US" sz="2200" dirty="0">
                <a:solidFill>
                  <a:srgbClr val="000000"/>
                </a:solidFill>
              </a:rPr>
              <a:t>. With this assumption only the positive sequence impedance of the line segment needs to be determined. A typical three-phase line configuration is shown in Fig.4.</a:t>
            </a:r>
            <a:endParaRPr lang="en-US" sz="2200" dirty="0">
              <a:solidFill>
                <a:srgbClr val="000000"/>
              </a:solidFill>
              <a:effectLst/>
            </a:endParaRPr>
          </a:p>
        </p:txBody>
      </p:sp>
      <p:sp>
        <p:nvSpPr>
          <p:cNvPr id="6" name="Rectangle 5"/>
          <p:cNvSpPr/>
          <p:nvPr/>
        </p:nvSpPr>
        <p:spPr>
          <a:xfrm>
            <a:off x="3571875" y="2250883"/>
            <a:ext cx="5257800" cy="1107996"/>
          </a:xfrm>
          <a:prstGeom prst="rect">
            <a:avLst/>
          </a:prstGeom>
        </p:spPr>
        <p:txBody>
          <a:bodyPr wrap="square">
            <a:spAutoFit/>
          </a:bodyPr>
          <a:lstStyle/>
          <a:p>
            <a:pPr algn="just"/>
            <a:r>
              <a:rPr lang="en-US" sz="2200" dirty="0">
                <a:solidFill>
                  <a:srgbClr val="000000"/>
                </a:solidFill>
              </a:rPr>
              <a:t>The equation for the positive sequence impedance for the configuration shown in Fig.4. </a:t>
            </a:r>
            <a:endParaRPr lang="en-US" sz="2200" dirty="0">
              <a:solidFill>
                <a:srgbClr val="000000"/>
              </a:solidFill>
              <a:effectLst/>
            </a:endParaRPr>
          </a:p>
        </p:txBody>
      </p:sp>
      <p:sp>
        <p:nvSpPr>
          <p:cNvPr id="7" name="Rectangle 6"/>
          <p:cNvSpPr/>
          <p:nvPr/>
        </p:nvSpPr>
        <p:spPr>
          <a:xfrm>
            <a:off x="3963536" y="5168946"/>
            <a:ext cx="4877560" cy="769441"/>
          </a:xfrm>
          <a:prstGeom prst="rect">
            <a:avLst/>
          </a:prstGeom>
        </p:spPr>
        <p:txBody>
          <a:bodyPr wrap="square">
            <a:spAutoFit/>
          </a:bodyPr>
          <a:lstStyle/>
          <a:p>
            <a:pPr algn="just"/>
            <a:r>
              <a:rPr lang="en-US" sz="2200" i="1" dirty="0">
                <a:solidFill>
                  <a:srgbClr val="000000"/>
                </a:solidFill>
              </a:rPr>
              <a:t>GMR</a:t>
            </a:r>
            <a:r>
              <a:rPr lang="en-US" sz="2200" dirty="0">
                <a:solidFill>
                  <a:srgbClr val="000000"/>
                </a:solidFill>
              </a:rPr>
              <a:t> is the conductor geometric mean radius (from tables) in feet.</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3200400" y="3508847"/>
                <a:ext cx="5392630" cy="760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𝑧</m:t>
                          </m:r>
                        </m:e>
                        <m:sub>
                          <m:r>
                            <a:rPr lang="en-US" sz="2200" b="0" i="1" smtClean="0">
                              <a:latin typeface="Cambria Math" panose="02040503050406030204" pitchFamily="18" charset="0"/>
                            </a:rPr>
                            <m:t>𝑝𝑜𝑠𝑖𝑡𝑖𝑣𝑒</m:t>
                          </m:r>
                        </m:sub>
                      </m:sSub>
                      <m:r>
                        <a:rPr lang="en-US" sz="2200" b="0" i="0" smtClean="0">
                          <a:latin typeface="Cambria Math" panose="02040503050406030204" pitchFamily="18" charset="0"/>
                        </a:rPr>
                        <m:t>=</m:t>
                      </m:r>
                      <m:r>
                        <a:rPr lang="en-US" sz="2200" i="1" smtClean="0">
                          <a:latin typeface="Cambria Math" panose="02040503050406030204" pitchFamily="18" charset="0"/>
                        </a:rPr>
                        <m:t>𝑟</m:t>
                      </m:r>
                      <m:r>
                        <a:rPr lang="en-US" sz="2200" b="0" i="0" smtClean="0">
                          <a:latin typeface="Cambria Math" panose="02040503050406030204" pitchFamily="18" charset="0"/>
                        </a:rPr>
                        <m:t>+</m:t>
                      </m:r>
                      <m:r>
                        <a:rPr lang="en-US" sz="2200" b="0" i="1" smtClean="0">
                          <a:latin typeface="Cambria Math" panose="02040503050406030204" pitchFamily="18" charset="0"/>
                        </a:rPr>
                        <m:t>𝑗</m:t>
                      </m:r>
                      <m:r>
                        <a:rPr lang="en-US" sz="2200" b="0" i="1" smtClean="0">
                          <a:latin typeface="Cambria Math" panose="02040503050406030204" pitchFamily="18" charset="0"/>
                        </a:rPr>
                        <m:t>0.12134∗</m:t>
                      </m:r>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ln</m:t>
                          </m:r>
                        </m:fName>
                        <m:e>
                          <m:d>
                            <m:dPr>
                              <m:ctrlPr>
                                <a:rPr lang="en-US" sz="2200" b="0" i="1" smtClean="0">
                                  <a:latin typeface="Cambria Math" panose="02040503050406030204" pitchFamily="18" charset="0"/>
                                </a:rPr>
                              </m:ctrlPr>
                            </m:dPr>
                            <m:e>
                              <m:f>
                                <m:fPr>
                                  <m:ctrlPr>
                                    <a:rPr lang="en-US" sz="2200" b="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𝐷</m:t>
                                      </m:r>
                                    </m:e>
                                    <m:sub>
                                      <m:r>
                                        <a:rPr lang="en-US" sz="2200" b="0" i="1" smtClean="0">
                                          <a:latin typeface="Cambria Math" panose="02040503050406030204" pitchFamily="18" charset="0"/>
                                        </a:rPr>
                                        <m:t>𝑒𝑞</m:t>
                                      </m:r>
                                    </m:sub>
                                  </m:sSub>
                                </m:num>
                                <m:den>
                                  <m:r>
                                    <a:rPr lang="en-US" sz="2200" b="0" i="1" smtClean="0">
                                      <a:latin typeface="Cambria Math" panose="02040503050406030204" pitchFamily="18" charset="0"/>
                                    </a:rPr>
                                    <m:t>𝐺𝑀𝑅</m:t>
                                  </m:r>
                                </m:den>
                              </m:f>
                            </m:e>
                          </m:d>
                          <m:f>
                            <m:fPr>
                              <m:type m:val="lin"/>
                              <m:ctrlPr>
                                <a:rPr lang="en-US" sz="2200" b="0" i="1" smtClean="0">
                                  <a:latin typeface="Cambria Math" panose="02040503050406030204" pitchFamily="18" charset="0"/>
                                </a:rPr>
                              </m:ctrlPr>
                            </m:fPr>
                            <m:num>
                              <m:r>
                                <m:rPr>
                                  <m:sty m:val="p"/>
                                </m:rPr>
                                <a:rPr lang="el-GR" sz="2200" b="0" i="1" smtClean="0">
                                  <a:latin typeface="Cambria Math" panose="02040503050406030204" pitchFamily="18" charset="0"/>
                                  <a:ea typeface="Cambria Math" panose="02040503050406030204" pitchFamily="18" charset="0"/>
                                </a:rPr>
                                <m:t>Ω</m:t>
                              </m:r>
                            </m:num>
                            <m:den>
                              <m:r>
                                <a:rPr lang="en-US" sz="2200" b="0" i="1" smtClean="0">
                                  <a:latin typeface="Cambria Math" panose="02040503050406030204" pitchFamily="18" charset="0"/>
                                </a:rPr>
                                <m:t>𝑚𝑖𝑙𝑒</m:t>
                              </m:r>
                            </m:den>
                          </m:f>
                        </m:e>
                      </m:func>
                    </m:oMath>
                  </m:oMathPara>
                </a14:m>
                <a:endParaRPr lang="en-US" sz="2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200400" y="3508847"/>
                <a:ext cx="5392630" cy="76072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944486" y="4444867"/>
                <a:ext cx="3498073" cy="414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𝐷</m:t>
                          </m:r>
                        </m:e>
                        <m:sub>
                          <m:r>
                            <a:rPr lang="en-US" sz="2200" b="0" i="1" smtClean="0">
                              <a:latin typeface="Cambria Math" panose="02040503050406030204" pitchFamily="18" charset="0"/>
                            </a:rPr>
                            <m:t>𝑒𝑞</m:t>
                          </m:r>
                        </m:sub>
                      </m:sSub>
                      <m:r>
                        <a:rPr lang="en-US" sz="2200" b="0" i="0" smtClean="0">
                          <a:latin typeface="Cambria Math" panose="02040503050406030204" pitchFamily="18" charset="0"/>
                        </a:rPr>
                        <m:t>=</m:t>
                      </m:r>
                      <m:rad>
                        <m:radPr>
                          <m:ctrlPr>
                            <a:rPr lang="en-US" sz="2200" b="0" i="1" smtClean="0">
                              <a:latin typeface="Cambria Math" panose="02040503050406030204" pitchFamily="18" charset="0"/>
                            </a:rPr>
                          </m:ctrlPr>
                        </m:radPr>
                        <m:deg>
                          <m:r>
                            <a:rPr lang="en-US" sz="2200" b="0" i="1" smtClean="0">
                              <a:latin typeface="Cambria Math" panose="02040503050406030204" pitchFamily="18" charset="0"/>
                            </a:rPr>
                            <m:t>3</m:t>
                          </m:r>
                        </m:deg>
                        <m:e>
                          <m:sSub>
                            <m:sSubPr>
                              <m:ctrlPr>
                                <a:rPr lang="en-US" sz="2200" i="1">
                                  <a:latin typeface="Cambria Math" panose="02040503050406030204" pitchFamily="18" charset="0"/>
                                </a:rPr>
                              </m:ctrlPr>
                            </m:sSubPr>
                            <m:e>
                              <m:r>
                                <a:rPr lang="en-US" sz="2200" i="1">
                                  <a:latin typeface="Cambria Math" panose="02040503050406030204" pitchFamily="18" charset="0"/>
                                </a:rPr>
                                <m:t>𝐷</m:t>
                              </m:r>
                            </m:e>
                            <m:sub>
                              <m:r>
                                <a:rPr lang="en-US" sz="2200" b="0" i="1" smtClean="0">
                                  <a:latin typeface="Cambria Math" panose="02040503050406030204" pitchFamily="18" charset="0"/>
                                </a:rPr>
                                <m:t>𝑎𝑏</m:t>
                              </m:r>
                            </m:sub>
                          </m:sSub>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𝐷</m:t>
                              </m:r>
                            </m:e>
                            <m:sub>
                              <m:r>
                                <a:rPr lang="en-US" sz="2200" b="0" i="1" smtClean="0">
                                  <a:latin typeface="Cambria Math" panose="02040503050406030204" pitchFamily="18" charset="0"/>
                                </a:rPr>
                                <m:t>𝑏𝑐</m:t>
                              </m:r>
                            </m:sub>
                          </m:sSub>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𝐷</m:t>
                              </m:r>
                            </m:e>
                            <m:sub>
                              <m:r>
                                <a:rPr lang="en-US" sz="2200" b="0" i="1" smtClean="0">
                                  <a:latin typeface="Cambria Math" panose="02040503050406030204" pitchFamily="18" charset="0"/>
                                </a:rPr>
                                <m:t>𝑐𝑎</m:t>
                              </m:r>
                            </m:sub>
                          </m:sSub>
                        </m:e>
                      </m:rad>
                      <m:r>
                        <a:rPr lang="en-US" sz="2200" b="0" i="1" smtClean="0">
                          <a:latin typeface="Cambria Math" panose="02040503050406030204" pitchFamily="18" charset="0"/>
                        </a:rPr>
                        <m:t> (</m:t>
                      </m:r>
                      <m:r>
                        <a:rPr lang="en-US" sz="2200" b="0" i="1" smtClean="0">
                          <a:latin typeface="Cambria Math" panose="02040503050406030204" pitchFamily="18" charset="0"/>
                        </a:rPr>
                        <m:t>𝑓𝑡</m:t>
                      </m:r>
                      <m:r>
                        <a:rPr lang="en-US" sz="2200" b="0" i="1" smtClean="0">
                          <a:latin typeface="Cambria Math" panose="02040503050406030204" pitchFamily="18" charset="0"/>
                        </a:rPr>
                        <m:t>)</m:t>
                      </m:r>
                    </m:oMath>
                  </m:oMathPara>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944486" y="4444867"/>
                <a:ext cx="3498073" cy="414088"/>
              </a:xfrm>
              <a:prstGeom prst="rect">
                <a:avLst/>
              </a:prstGeom>
              <a:blipFill>
                <a:blip r:embed="rId4"/>
                <a:stretch>
                  <a:fillRect/>
                </a:stretch>
              </a:blipFill>
            </p:spPr>
            <p:txBody>
              <a:bodyPr/>
              <a:lstStyle/>
              <a:p>
                <a:r>
                  <a:rPr lang="en-US">
                    <a:noFill/>
                  </a:rPr>
                  <a:t> </a:t>
                </a:r>
              </a:p>
            </p:txBody>
          </p:sp>
        </mc:Fallback>
      </mc:AlternateContent>
      <p:sp>
        <p:nvSpPr>
          <p:cNvPr id="19" name="TextBox 18"/>
          <p:cNvSpPr txBox="1"/>
          <p:nvPr/>
        </p:nvSpPr>
        <p:spPr>
          <a:xfrm>
            <a:off x="8668648" y="3669991"/>
            <a:ext cx="497252" cy="430887"/>
          </a:xfrm>
          <a:prstGeom prst="rect">
            <a:avLst/>
          </a:prstGeom>
          <a:noFill/>
        </p:spPr>
        <p:txBody>
          <a:bodyPr wrap="none" rtlCol="0">
            <a:spAutoFit/>
          </a:bodyPr>
          <a:lstStyle/>
          <a:p>
            <a:r>
              <a:rPr lang="en-US" sz="2200" dirty="0"/>
              <a:t>(</a:t>
            </a:r>
            <a:r>
              <a:rPr lang="en-US" altLang="zh-CN" sz="2200" dirty="0"/>
              <a:t>4</a:t>
            </a:r>
            <a:r>
              <a:rPr lang="en-US" sz="2200" dirty="0"/>
              <a:t>)</a:t>
            </a:r>
          </a:p>
        </p:txBody>
      </p:sp>
      <p:sp>
        <p:nvSpPr>
          <p:cNvPr id="20" name="TextBox 19"/>
          <p:cNvSpPr txBox="1"/>
          <p:nvPr/>
        </p:nvSpPr>
        <p:spPr>
          <a:xfrm>
            <a:off x="8478457" y="4495800"/>
            <a:ext cx="702436" cy="430887"/>
          </a:xfrm>
          <a:prstGeom prst="rect">
            <a:avLst/>
          </a:prstGeom>
          <a:noFill/>
        </p:spPr>
        <p:txBody>
          <a:bodyPr wrap="none" rtlCol="0">
            <a:spAutoFit/>
          </a:bodyPr>
          <a:lstStyle/>
          <a:p>
            <a:r>
              <a:rPr lang="en-US" sz="2200" dirty="0"/>
              <a:t>(</a:t>
            </a:r>
            <a:r>
              <a:rPr lang="en-US" altLang="zh-CN" sz="2200" dirty="0"/>
              <a:t>5.a</a:t>
            </a:r>
            <a:r>
              <a:rPr lang="en-US" sz="2200" dirty="0"/>
              <a:t>)</a:t>
            </a:r>
          </a:p>
        </p:txBody>
      </p:sp>
      <p:sp>
        <p:nvSpPr>
          <p:cNvPr id="2" name="Slide Number Placeholder 1">
            <a:extLst>
              <a:ext uri="{FF2B5EF4-FFF2-40B4-BE49-F238E27FC236}">
                <a16:creationId xmlns:a16="http://schemas.microsoft.com/office/drawing/2014/main" id="{07C327E4-9753-0F46-82AC-49ACC4326AFF}"/>
              </a:ext>
            </a:extLst>
          </p:cNvPr>
          <p:cNvSpPr>
            <a:spLocks noGrp="1"/>
          </p:cNvSpPr>
          <p:nvPr>
            <p:ph type="sldNum" sz="quarter" idx="12"/>
          </p:nvPr>
        </p:nvSpPr>
        <p:spPr/>
        <p:txBody>
          <a:bodyPr/>
          <a:lstStyle/>
          <a:p>
            <a:fld id="{5B7A2384-8C5D-49F6-8259-B9A64ECD4852}" type="slidenum">
              <a:rPr lang="en-US" smtClean="0"/>
              <a:t>10</a:t>
            </a:fld>
            <a:endParaRPr lang="en-US"/>
          </a:p>
        </p:txBody>
      </p:sp>
      <p:sp>
        <p:nvSpPr>
          <p:cNvPr id="13" name="Text Placeholder 4">
            <a:extLst>
              <a:ext uri="{FF2B5EF4-FFF2-40B4-BE49-F238E27FC236}">
                <a16:creationId xmlns:a16="http://schemas.microsoft.com/office/drawing/2014/main" id="{3B83C51C-E64E-46B9-9E6F-84C9F212640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29466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67447"/>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2</a:t>
            </a:r>
          </a:p>
        </p:txBody>
      </p:sp>
      <p:sp>
        <p:nvSpPr>
          <p:cNvPr id="10" name="Rectangle 9"/>
          <p:cNvSpPr/>
          <p:nvPr/>
        </p:nvSpPr>
        <p:spPr>
          <a:xfrm>
            <a:off x="252248" y="638237"/>
            <a:ext cx="8739352" cy="707886"/>
          </a:xfrm>
          <a:prstGeom prst="rect">
            <a:avLst/>
          </a:prstGeom>
        </p:spPr>
        <p:txBody>
          <a:bodyPr wrap="square">
            <a:spAutoFit/>
          </a:bodyPr>
          <a:lstStyle/>
          <a:p>
            <a:r>
              <a:rPr lang="en-US" sz="2000" dirty="0"/>
              <a:t>A three-phase line segment has the configuration shown in Fig.4. The </a:t>
            </a:r>
            <a:r>
              <a:rPr lang="en-US" sz="2000" dirty="0" err="1"/>
              <a:t>spacings</a:t>
            </a:r>
            <a:r>
              <a:rPr lang="en-US" sz="2000" dirty="0"/>
              <a:t> between conductors</a:t>
            </a:r>
            <a:endParaRPr lang="en-US" sz="2000" dirty="0">
              <a:solidFill>
                <a:srgbClr val="000000"/>
              </a:solidFill>
            </a:endParaRPr>
          </a:p>
        </p:txBody>
      </p:sp>
      <mc:AlternateContent xmlns:mc="http://schemas.openxmlformats.org/markup-compatibility/2006" xmlns:a14="http://schemas.microsoft.com/office/drawing/2010/main">
        <mc:Choice Requires="a14">
          <p:sp>
            <p:nvSpPr>
              <p:cNvPr id="13" name="TextBox 12"/>
              <p:cNvSpPr txBox="1"/>
              <p:nvPr/>
            </p:nvSpPr>
            <p:spPr>
              <a:xfrm>
                <a:off x="2265586" y="1444823"/>
                <a:ext cx="4501104"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𝑎𝑏</m:t>
                        </m:r>
                      </m:sub>
                    </m:sSub>
                    <m:r>
                      <a:rPr lang="en-US" sz="2000" b="0" i="0"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.5 </m:t>
                    </m:r>
                    <m:r>
                      <a:rPr lang="en-US" sz="2000" b="0" i="1" smtClean="0">
                        <a:latin typeface="Cambria Math" panose="02040503050406030204" pitchFamily="18" charset="0"/>
                        <a:ea typeface="Cambria Math" panose="02040503050406030204" pitchFamily="18" charset="0"/>
                      </a:rPr>
                      <m:t>𝑓𝑡</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𝑏𝑐</m:t>
                        </m:r>
                      </m:sub>
                    </m:sSub>
                    <m:r>
                      <a:rPr lang="en-US" sz="2000">
                        <a:latin typeface="Cambria Math" panose="02040503050406030204" pitchFamily="18" charset="0"/>
                      </a:rPr>
                      <m:t>=</m:t>
                    </m:r>
                    <m:r>
                      <a:rPr lang="en-US" sz="2000" b="0" i="1" smtClean="0">
                        <a:latin typeface="Cambria Math" panose="02040503050406030204" pitchFamily="18" charset="0"/>
                      </a:rPr>
                      <m:t>4</m:t>
                    </m:r>
                    <m:r>
                      <a:rPr lang="en-US" sz="2000" i="1">
                        <a:latin typeface="Cambria Math" panose="02040503050406030204" pitchFamily="18" charset="0"/>
                      </a:rPr>
                      <m:t>.5 </m:t>
                    </m:r>
                    <m:r>
                      <a:rPr lang="en-US" sz="2000" i="1">
                        <a:latin typeface="Cambria Math" panose="02040503050406030204" pitchFamily="18" charset="0"/>
                        <a:ea typeface="Cambria Math" panose="02040503050406030204" pitchFamily="18" charset="0"/>
                      </a:rPr>
                      <m:t>𝑓𝑡</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b="0" i="1" smtClean="0">
                            <a:latin typeface="Cambria Math" panose="02040503050406030204" pitchFamily="18" charset="0"/>
                          </a:rPr>
                          <m:t>𝑐𝑎</m:t>
                        </m:r>
                      </m:sub>
                    </m:sSub>
                    <m:r>
                      <a:rPr lang="en-US" sz="2000">
                        <a:latin typeface="Cambria Math" panose="02040503050406030204" pitchFamily="18" charset="0"/>
                      </a:rPr>
                      <m:t>=</m:t>
                    </m:r>
                    <m:r>
                      <a:rPr lang="en-US" sz="2000" b="0" i="1" smtClean="0">
                        <a:latin typeface="Cambria Math" panose="02040503050406030204" pitchFamily="18" charset="0"/>
                      </a:rPr>
                      <m:t>7.0</m:t>
                    </m:r>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𝑓𝑡</m:t>
                    </m:r>
                  </m:oMath>
                </a14:m>
                <a:r>
                  <a:rPr lang="en-US" sz="2000"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2265586" y="1444823"/>
                <a:ext cx="4501104" cy="307777"/>
              </a:xfrm>
              <a:prstGeom prst="rect">
                <a:avLst/>
              </a:prstGeom>
              <a:blipFill>
                <a:blip r:embed="rId2"/>
                <a:stretch>
                  <a:fillRect l="-2033" t="-25490" r="-2439" b="-49020"/>
                </a:stretch>
              </a:blipFill>
            </p:spPr>
            <p:txBody>
              <a:bodyPr/>
              <a:lstStyle/>
              <a:p>
                <a:r>
                  <a:rPr lang="en-US">
                    <a:noFill/>
                  </a:rPr>
                  <a:t> </a:t>
                </a:r>
              </a:p>
            </p:txBody>
          </p:sp>
        </mc:Fallback>
      </mc:AlternateContent>
      <p:sp>
        <p:nvSpPr>
          <p:cNvPr id="18" name="Rectangle 17"/>
          <p:cNvSpPr/>
          <p:nvPr/>
        </p:nvSpPr>
        <p:spPr>
          <a:xfrm>
            <a:off x="246993" y="1828800"/>
            <a:ext cx="8839200" cy="1015663"/>
          </a:xfrm>
          <a:prstGeom prst="rect">
            <a:avLst/>
          </a:prstGeom>
        </p:spPr>
        <p:txBody>
          <a:bodyPr wrap="square">
            <a:spAutoFit/>
          </a:bodyPr>
          <a:lstStyle/>
          <a:p>
            <a:r>
              <a:rPr lang="en-US" sz="2000" dirty="0"/>
              <a:t>The conductors of the line are 336,400 26/7 Aluminum Conductor Steel Reinforced (ACSR).</a:t>
            </a:r>
          </a:p>
          <a:p>
            <a:r>
              <a:rPr lang="en-US" sz="2000" dirty="0"/>
              <a:t>Determine the positive sequence impedance of the line in Ω/mile.</a:t>
            </a:r>
          </a:p>
        </p:txBody>
      </p:sp>
      <p:sp>
        <p:nvSpPr>
          <p:cNvPr id="4" name="Rectangle 3"/>
          <p:cNvSpPr/>
          <p:nvPr/>
        </p:nvSpPr>
        <p:spPr>
          <a:xfrm>
            <a:off x="286407" y="2819400"/>
            <a:ext cx="8686800" cy="400110"/>
          </a:xfrm>
          <a:prstGeom prst="rect">
            <a:avLst/>
          </a:prstGeom>
        </p:spPr>
        <p:txBody>
          <a:bodyPr wrap="square">
            <a:spAutoFit/>
          </a:bodyPr>
          <a:lstStyle/>
          <a:p>
            <a:r>
              <a:rPr lang="en-US" sz="2000" dirty="0"/>
              <a:t>Solution: </a:t>
            </a:r>
            <a:endParaRPr lang="en-US" sz="2000" dirty="0">
              <a:effectLst/>
            </a:endParaRPr>
          </a:p>
        </p:txBody>
      </p:sp>
      <p:sp>
        <p:nvSpPr>
          <p:cNvPr id="2" name="Slide Number Placeholder 1">
            <a:extLst>
              <a:ext uri="{FF2B5EF4-FFF2-40B4-BE49-F238E27FC236}">
                <a16:creationId xmlns:a16="http://schemas.microsoft.com/office/drawing/2014/main" id="{8ACDF564-1EA6-464F-9FF5-5D0A8CE17B66}"/>
              </a:ext>
            </a:extLst>
          </p:cNvPr>
          <p:cNvSpPr>
            <a:spLocks noGrp="1"/>
          </p:cNvSpPr>
          <p:nvPr>
            <p:ph type="sldNum" sz="quarter" idx="12"/>
          </p:nvPr>
        </p:nvSpPr>
        <p:spPr/>
        <p:txBody>
          <a:bodyPr/>
          <a:lstStyle/>
          <a:p>
            <a:fld id="{5B7A2384-8C5D-49F6-8259-B9A64ECD4852}" type="slidenum">
              <a:rPr lang="en-US" smtClean="0"/>
              <a:t>11</a:t>
            </a:fld>
            <a:endParaRPr lang="en-US"/>
          </a:p>
        </p:txBody>
      </p:sp>
      <p:sp>
        <p:nvSpPr>
          <p:cNvPr id="3" name="Rectangle 2"/>
          <p:cNvSpPr/>
          <p:nvPr/>
        </p:nvSpPr>
        <p:spPr>
          <a:xfrm>
            <a:off x="278524" y="3124200"/>
            <a:ext cx="8686800" cy="400110"/>
          </a:xfrm>
          <a:prstGeom prst="rect">
            <a:avLst/>
          </a:prstGeom>
        </p:spPr>
        <p:txBody>
          <a:bodyPr wrap="square">
            <a:spAutoFit/>
          </a:bodyPr>
          <a:lstStyle/>
          <a:p>
            <a:r>
              <a:rPr lang="en-US" sz="2000" dirty="0">
                <a:solidFill>
                  <a:srgbClr val="000000"/>
                </a:solidFill>
              </a:rPr>
              <a:t>From the table of conductor data in Appendix A,</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5" name="TextBox 4"/>
              <p:cNvSpPr txBox="1"/>
              <p:nvPr/>
            </p:nvSpPr>
            <p:spPr>
              <a:xfrm>
                <a:off x="3867807" y="3578423"/>
                <a:ext cx="218842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𝑟</m:t>
                      </m:r>
                      <m:r>
                        <a:rPr lang="en-US" sz="2000" b="0" i="1" smtClean="0">
                          <a:latin typeface="Cambria Math" panose="02040503050406030204" pitchFamily="18" charset="0"/>
                        </a:rPr>
                        <m:t>=0.306 </m:t>
                      </m:r>
                      <m:f>
                        <m:fPr>
                          <m:type m:val="lin"/>
                          <m:ctrlPr>
                            <a:rPr lang="en-US" sz="2000" b="0" i="1" smtClean="0">
                              <a:latin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r>
                        <a:rPr lang="en-US" sz="2000" b="0" i="1" smtClean="0">
                          <a:latin typeface="Cambria Math" panose="02040503050406030204" pitchFamily="18" charset="0"/>
                        </a:rPr>
                        <m:t>  </m:t>
                      </m:r>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867807" y="3578423"/>
                <a:ext cx="2188420" cy="307777"/>
              </a:xfrm>
              <a:prstGeom prst="rect">
                <a:avLst/>
              </a:prstGeom>
              <a:blipFill>
                <a:blip r:embed="rId3"/>
                <a:stretch>
                  <a:fillRect l="-836" t="-162745" r="-6407" b="-24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867807" y="3962400"/>
                <a:ext cx="213276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𝐺𝑀𝑅</m:t>
                      </m:r>
                      <m:r>
                        <a:rPr lang="en-US" sz="2000" b="0" i="1" smtClean="0">
                          <a:latin typeface="Cambria Math" panose="02040503050406030204" pitchFamily="18" charset="0"/>
                        </a:rPr>
                        <m:t>=0.0244 </m:t>
                      </m:r>
                      <m:r>
                        <a:rPr lang="en-US" sz="2000" b="0" i="1" smtClean="0">
                          <a:latin typeface="Cambria Math" panose="02040503050406030204" pitchFamily="18" charset="0"/>
                        </a:rPr>
                        <m:t>𝑓𝑡</m:t>
                      </m:r>
                      <m:r>
                        <a:rPr lang="en-US" sz="2000" b="0" i="1" smtClean="0">
                          <a:latin typeface="Cambria Math" panose="02040503050406030204" pitchFamily="18" charset="0"/>
                        </a:rPr>
                        <m:t>  </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867807" y="3962400"/>
                <a:ext cx="2132763" cy="307777"/>
              </a:xfrm>
              <a:prstGeom prst="rect">
                <a:avLst/>
              </a:prstGeom>
              <a:blipFill>
                <a:blip r:embed="rId4"/>
                <a:stretch>
                  <a:fillRect l="-2000" b="-36000"/>
                </a:stretch>
              </a:blipFill>
            </p:spPr>
            <p:txBody>
              <a:bodyPr/>
              <a:lstStyle/>
              <a:p>
                <a:r>
                  <a:rPr lang="en-US">
                    <a:noFill/>
                  </a:rPr>
                  <a:t> </a:t>
                </a:r>
              </a:p>
            </p:txBody>
          </p:sp>
        </mc:Fallback>
      </mc:AlternateContent>
      <p:sp>
        <p:nvSpPr>
          <p:cNvPr id="11" name="Rectangle 10"/>
          <p:cNvSpPr/>
          <p:nvPr/>
        </p:nvSpPr>
        <p:spPr>
          <a:xfrm>
            <a:off x="286407" y="4343400"/>
            <a:ext cx="8799786" cy="400110"/>
          </a:xfrm>
          <a:prstGeom prst="rect">
            <a:avLst/>
          </a:prstGeom>
        </p:spPr>
        <p:txBody>
          <a:bodyPr wrap="square">
            <a:spAutoFit/>
          </a:bodyPr>
          <a:lstStyle/>
          <a:p>
            <a:r>
              <a:rPr lang="en-US" sz="2000" dirty="0">
                <a:solidFill>
                  <a:srgbClr val="000000"/>
                </a:solidFill>
              </a:rPr>
              <a:t>Compute the equivalent spacing</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2825919" y="4800600"/>
                <a:ext cx="4094390" cy="3811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𝑒𝑞</m:t>
                          </m:r>
                        </m:sub>
                      </m:sSub>
                      <m:r>
                        <a:rPr lang="en-US" sz="2000" b="0" i="0" smtClean="0">
                          <a:latin typeface="Cambria Math" panose="02040503050406030204" pitchFamily="18" charset="0"/>
                        </a:rPr>
                        <m:t>=</m:t>
                      </m:r>
                      <m:rad>
                        <m:radPr>
                          <m:ctrlPr>
                            <a:rPr lang="en-US" sz="2000" b="0" i="1" smtClean="0">
                              <a:latin typeface="Cambria Math" panose="02040503050406030204" pitchFamily="18" charset="0"/>
                            </a:rPr>
                          </m:ctrlPr>
                        </m:radPr>
                        <m:deg>
                          <m:r>
                            <a:rPr lang="en-US" sz="2000" b="0" i="1" smtClean="0">
                              <a:latin typeface="Cambria Math" panose="02040503050406030204" pitchFamily="18" charset="0"/>
                            </a:rPr>
                            <m:t>3</m:t>
                          </m:r>
                        </m:deg>
                        <m:e>
                          <m:r>
                            <a:rPr lang="en-US" sz="2000" i="1" smtClean="0">
                              <a:latin typeface="Cambria Math" panose="02040503050406030204" pitchFamily="18" charset="0"/>
                            </a:rPr>
                            <m:t>2</m:t>
                          </m:r>
                          <m:r>
                            <a:rPr lang="en-US" sz="2000" b="0" i="1" smtClean="0">
                              <a:latin typeface="Cambria Math" panose="02040503050406030204" pitchFamily="18" charset="0"/>
                            </a:rPr>
                            <m:t>.5∗</m:t>
                          </m:r>
                          <m:r>
                            <a:rPr lang="en-US" sz="2000" i="1" smtClean="0">
                              <a:latin typeface="Cambria Math" panose="02040503050406030204" pitchFamily="18" charset="0"/>
                            </a:rPr>
                            <m:t>4</m:t>
                          </m:r>
                          <m:r>
                            <a:rPr lang="en-US" sz="2000" b="0" i="1" smtClean="0">
                              <a:latin typeface="Cambria Math" panose="02040503050406030204" pitchFamily="18" charset="0"/>
                            </a:rPr>
                            <m:t>.5∗</m:t>
                          </m:r>
                          <m:r>
                            <a:rPr lang="en-US" sz="2000" i="1" smtClean="0">
                              <a:latin typeface="Cambria Math" panose="02040503050406030204" pitchFamily="18" charset="0"/>
                            </a:rPr>
                            <m:t>7</m:t>
                          </m:r>
                          <m:r>
                            <a:rPr lang="en-US" sz="2000" b="0" i="1" smtClean="0">
                              <a:latin typeface="Cambria Math" panose="02040503050406030204" pitchFamily="18" charset="0"/>
                            </a:rPr>
                            <m:t>.0</m:t>
                          </m:r>
                        </m:e>
                      </m:rad>
                      <m:r>
                        <a:rPr lang="en-US" sz="2000" b="0" i="1" smtClean="0">
                          <a:latin typeface="Cambria Math" panose="02040503050406030204" pitchFamily="18" charset="0"/>
                        </a:rPr>
                        <m:t>=4.2863 (</m:t>
                      </m:r>
                      <m:r>
                        <a:rPr lang="en-US" sz="2000" b="0" i="1" smtClean="0">
                          <a:latin typeface="Cambria Math" panose="02040503050406030204" pitchFamily="18" charset="0"/>
                        </a:rPr>
                        <m:t>𝑓𝑡</m:t>
                      </m:r>
                      <m:r>
                        <a:rPr lang="en-US" sz="2000" b="0" i="1" smtClean="0">
                          <a:latin typeface="Cambria Math" panose="02040503050406030204" pitchFamily="18" charset="0"/>
                        </a:rPr>
                        <m:t>)</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825919" y="4800600"/>
                <a:ext cx="4094390" cy="381130"/>
              </a:xfrm>
              <a:prstGeom prst="rect">
                <a:avLst/>
              </a:prstGeom>
              <a:blipFill>
                <a:blip r:embed="rId5"/>
                <a:stretch>
                  <a:fillRect l="-1043" r="-1788" b="-22581"/>
                </a:stretch>
              </a:blipFill>
            </p:spPr>
            <p:txBody>
              <a:bodyPr/>
              <a:lstStyle/>
              <a:p>
                <a:r>
                  <a:rPr lang="en-US">
                    <a:noFill/>
                  </a:rPr>
                  <a:t> </a:t>
                </a:r>
              </a:p>
            </p:txBody>
          </p:sp>
        </mc:Fallback>
      </mc:AlternateContent>
      <p:sp>
        <p:nvSpPr>
          <p:cNvPr id="12" name="Rectangle 11"/>
          <p:cNvSpPr/>
          <p:nvPr/>
        </p:nvSpPr>
        <p:spPr>
          <a:xfrm>
            <a:off x="294290" y="5181600"/>
            <a:ext cx="9154510" cy="400110"/>
          </a:xfrm>
          <a:prstGeom prst="rect">
            <a:avLst/>
          </a:prstGeom>
        </p:spPr>
        <p:txBody>
          <a:bodyPr wrap="square">
            <a:spAutoFit/>
          </a:bodyPr>
          <a:lstStyle/>
          <a:p>
            <a:r>
              <a:rPr lang="en-US" sz="2000" dirty="0">
                <a:solidFill>
                  <a:srgbClr val="000000"/>
                </a:solidFill>
              </a:rPr>
              <a:t>Using Equation (4),</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443572" y="5404464"/>
                <a:ext cx="7807329"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𝑝𝑜𝑠𝑖𝑡𝑖𝑣𝑒</m:t>
                          </m:r>
                        </m:sub>
                      </m:sSub>
                      <m:r>
                        <a:rPr lang="en-US" sz="2000" b="0" i="0" smtClean="0">
                          <a:latin typeface="Cambria Math" panose="02040503050406030204" pitchFamily="18" charset="0"/>
                        </a:rPr>
                        <m:t>=</m:t>
                      </m:r>
                      <m:r>
                        <a:rPr lang="en-US" sz="2000" b="0" i="1" smtClean="0">
                          <a:latin typeface="Cambria Math" panose="02040503050406030204" pitchFamily="18" charset="0"/>
                        </a:rPr>
                        <m:t>0.</m:t>
                      </m:r>
                      <m:r>
                        <a:rPr lang="en-US" sz="2000" b="0" i="0" smtClean="0">
                          <a:latin typeface="Cambria Math" panose="02040503050406030204" pitchFamily="18" charset="0"/>
                        </a:rPr>
                        <m:t>306+</m:t>
                      </m:r>
                      <m:r>
                        <a:rPr lang="en-US" sz="2000" b="0" i="1" smtClean="0">
                          <a:latin typeface="Cambria Math" panose="02040503050406030204" pitchFamily="18" charset="0"/>
                        </a:rPr>
                        <m:t>𝑗</m:t>
                      </m:r>
                      <m:r>
                        <a:rPr lang="en-US" sz="2000" b="0" i="1" smtClean="0">
                          <a:latin typeface="Cambria Math" panose="02040503050406030204" pitchFamily="18" charset="0"/>
                        </a:rPr>
                        <m:t>0.12134∗</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4.2863</m:t>
                                  </m:r>
                                </m:num>
                                <m:den>
                                  <m:r>
                                    <a:rPr lang="en-US" sz="2000" b="0" i="1" smtClean="0">
                                      <a:latin typeface="Cambria Math" panose="02040503050406030204" pitchFamily="18" charset="0"/>
                                    </a:rPr>
                                    <m:t>0.0244</m:t>
                                  </m:r>
                                </m:den>
                              </m:f>
                            </m:e>
                          </m:d>
                          <m:r>
                            <a:rPr lang="en-US" sz="2000" b="0" i="1" smtClean="0">
                              <a:latin typeface="Cambria Math" panose="02040503050406030204" pitchFamily="18" charset="0"/>
                            </a:rPr>
                            <m:t>=0.306+</m:t>
                          </m:r>
                          <m:r>
                            <a:rPr lang="en-US" sz="2000" b="0" i="1" smtClean="0">
                              <a:latin typeface="Cambria Math" panose="02040503050406030204" pitchFamily="18" charset="0"/>
                            </a:rPr>
                            <m:t>𝑗</m:t>
                          </m:r>
                          <m:r>
                            <a:rPr lang="en-US" sz="2000" b="0" i="1" smtClean="0">
                              <a:latin typeface="Cambria Math" panose="02040503050406030204" pitchFamily="18" charset="0"/>
                            </a:rPr>
                            <m:t>0.6272 </m:t>
                          </m:r>
                          <m:f>
                            <m:fPr>
                              <m:type m:val="lin"/>
                              <m:ctrlPr>
                                <a:rPr lang="en-US" sz="2000" b="0" i="1" smtClean="0">
                                  <a:latin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Ω</m:t>
                              </m:r>
                            </m:num>
                            <m:den>
                              <m:r>
                                <a:rPr lang="en-US" sz="2000" b="0" i="1" smtClean="0">
                                  <a:latin typeface="Cambria Math" panose="02040503050406030204" pitchFamily="18" charset="0"/>
                                </a:rPr>
                                <m:t>𝑚𝑖𝑙𝑒</m:t>
                              </m:r>
                            </m:den>
                          </m:f>
                        </m:e>
                      </m:func>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3572" y="5404464"/>
                <a:ext cx="7807329" cy="691536"/>
              </a:xfrm>
              <a:prstGeom prst="rect">
                <a:avLst/>
              </a:prstGeom>
              <a:blipFill>
                <a:blip r:embed="rId6"/>
                <a:stretch>
                  <a:fillRect/>
                </a:stretch>
              </a:blipFill>
            </p:spPr>
            <p:txBody>
              <a:bodyPr/>
              <a:lstStyle/>
              <a:p>
                <a:r>
                  <a:rPr lang="en-US">
                    <a:noFill/>
                  </a:rPr>
                  <a:t> </a:t>
                </a:r>
              </a:p>
            </p:txBody>
          </p:sp>
        </mc:Fallback>
      </mc:AlternateContent>
      <p:sp>
        <p:nvSpPr>
          <p:cNvPr id="15" name="Text Placeholder 4">
            <a:extLst>
              <a:ext uri="{FF2B5EF4-FFF2-40B4-BE49-F238E27FC236}">
                <a16:creationId xmlns:a16="http://schemas.microsoft.com/office/drawing/2014/main" id="{E7CAF9F4-1B83-4E2D-A3B0-FCADEE0F577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0930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6083" y="56688"/>
            <a:ext cx="219483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K Factors</a:t>
            </a:r>
          </a:p>
        </p:txBody>
      </p:sp>
      <p:sp>
        <p:nvSpPr>
          <p:cNvPr id="4" name="Rectangle 3"/>
          <p:cNvSpPr/>
          <p:nvPr/>
        </p:nvSpPr>
        <p:spPr>
          <a:xfrm>
            <a:off x="127508" y="733719"/>
            <a:ext cx="9016492" cy="1446550"/>
          </a:xfrm>
          <a:prstGeom prst="rect">
            <a:avLst/>
          </a:prstGeom>
        </p:spPr>
        <p:txBody>
          <a:bodyPr wrap="square">
            <a:spAutoFit/>
          </a:bodyPr>
          <a:lstStyle/>
          <a:p>
            <a:pPr algn="just"/>
            <a:r>
              <a:rPr lang="en-US" sz="2200" dirty="0"/>
              <a:t>A first approximation for calculating the voltage drop along a line segment is given by Equation (3). Another approximation is made by employing a “</a:t>
            </a:r>
            <a:r>
              <a:rPr lang="en-US" sz="2200" i="1" dirty="0"/>
              <a:t>K</a:t>
            </a:r>
            <a:r>
              <a:rPr lang="en-US" sz="2200" dirty="0"/>
              <a:t>” factor. There will be two types of </a:t>
            </a:r>
            <a:r>
              <a:rPr lang="en-US" sz="2200" i="1" dirty="0"/>
              <a:t>K</a:t>
            </a:r>
            <a:r>
              <a:rPr lang="en-US" sz="2200" dirty="0"/>
              <a:t> factors, one for voltage drop and the other for voltage rise calculations.</a:t>
            </a:r>
          </a:p>
        </p:txBody>
      </p:sp>
      <p:sp>
        <p:nvSpPr>
          <p:cNvPr id="6" name="Rectangle 5"/>
          <p:cNvSpPr/>
          <p:nvPr/>
        </p:nvSpPr>
        <p:spPr>
          <a:xfrm>
            <a:off x="140334" y="2275872"/>
            <a:ext cx="8864092" cy="430887"/>
          </a:xfrm>
          <a:prstGeom prst="rect">
            <a:avLst/>
          </a:prstGeom>
        </p:spPr>
        <p:txBody>
          <a:bodyPr wrap="square">
            <a:spAutoFit/>
          </a:bodyPr>
          <a:lstStyle/>
          <a:p>
            <a:r>
              <a:rPr lang="en-US" sz="2200" dirty="0"/>
              <a:t>The </a:t>
            </a:r>
            <a:r>
              <a:rPr lang="en-US" sz="2200" i="1" dirty="0" err="1"/>
              <a:t>K</a:t>
            </a:r>
            <a:r>
              <a:rPr lang="en-US" sz="2200" i="1" baseline="-25000" dirty="0" err="1"/>
              <a:t>drop</a:t>
            </a:r>
            <a:r>
              <a:rPr lang="en-US" sz="2200" dirty="0"/>
              <a:t> factor is defined </a:t>
            </a:r>
            <a:r>
              <a:rPr lang="en-US" altLang="zh-CN" sz="2200" dirty="0"/>
              <a:t>as:</a:t>
            </a:r>
            <a:endParaRPr lang="en-US" sz="2200" dirty="0">
              <a:solidFill>
                <a:srgbClr val="000000"/>
              </a:solidFill>
              <a:effectLst/>
            </a:endParaRPr>
          </a:p>
        </p:txBody>
      </p:sp>
      <p:sp>
        <p:nvSpPr>
          <p:cNvPr id="7" name="Rectangle 6"/>
          <p:cNvSpPr/>
          <p:nvPr/>
        </p:nvSpPr>
        <p:spPr>
          <a:xfrm>
            <a:off x="291974" y="4114800"/>
            <a:ext cx="8687560" cy="1785104"/>
          </a:xfrm>
          <a:prstGeom prst="rect">
            <a:avLst/>
          </a:prstGeom>
        </p:spPr>
        <p:txBody>
          <a:bodyPr wrap="square">
            <a:spAutoFit/>
          </a:bodyPr>
          <a:lstStyle/>
          <a:p>
            <a:pPr algn="just"/>
            <a:r>
              <a:rPr lang="en-US" sz="2200" dirty="0"/>
              <a:t>The </a:t>
            </a:r>
            <a:r>
              <a:rPr lang="en-US" sz="2200" i="1" dirty="0" err="1"/>
              <a:t>K</a:t>
            </a:r>
            <a:r>
              <a:rPr lang="en-US" sz="2200" i="1" baseline="-25000" dirty="0" err="1"/>
              <a:t>drop</a:t>
            </a:r>
            <a:r>
              <a:rPr lang="en-US" sz="2200" dirty="0"/>
              <a:t> factor is determined by computing the percent voltage drop down a line that is 1 mile long and serving a balanced three-phase load of 1 kVA. The percent voltage drop is referenced to the nominal line-to-neutral voltage of the line. </a:t>
            </a:r>
            <a:r>
              <a:rPr lang="en-US" sz="2200" b="1" dirty="0"/>
              <a:t>In order to calculate this factor, the power factor of the load must be assumed.</a:t>
            </a:r>
            <a:endParaRPr lang="en-US" sz="2200" b="1"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2591164" y="3212869"/>
                <a:ext cx="3962431" cy="673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𝐾</m:t>
                          </m:r>
                        </m:e>
                        <m:sub>
                          <m:r>
                            <a:rPr lang="en-US" sz="2200" b="0" i="1" smtClean="0">
                              <a:latin typeface="Cambria Math" panose="02040503050406030204" pitchFamily="18" charset="0"/>
                            </a:rPr>
                            <m:t>𝑑𝑟𝑜𝑝</m:t>
                          </m:r>
                        </m:sub>
                      </m:sSub>
                      <m:r>
                        <a:rPr lang="en-US" sz="2200" b="0" i="0"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𝑃𝑒𝑟𝑐𝑒𝑛𝑡</m:t>
                          </m:r>
                          <m:r>
                            <a:rPr lang="en-US" sz="2200" b="0" i="1" smtClean="0">
                              <a:latin typeface="Cambria Math" panose="02040503050406030204" pitchFamily="18" charset="0"/>
                            </a:rPr>
                            <m:t>_</m:t>
                          </m:r>
                          <m:r>
                            <a:rPr lang="en-US" sz="2200" b="0" i="1" smtClean="0">
                              <a:latin typeface="Cambria Math" panose="02040503050406030204" pitchFamily="18" charset="0"/>
                            </a:rPr>
                            <m:t>𝑉𝑜𝑙𝑡𝑎𝑔𝑒</m:t>
                          </m:r>
                          <m:r>
                            <a:rPr lang="en-US" sz="2200" b="0" i="1" smtClean="0">
                              <a:latin typeface="Cambria Math" panose="02040503050406030204" pitchFamily="18" charset="0"/>
                            </a:rPr>
                            <m:t>_</m:t>
                          </m:r>
                          <m:r>
                            <a:rPr lang="en-US" sz="2200" b="0" i="1" smtClean="0">
                              <a:latin typeface="Cambria Math" panose="02040503050406030204" pitchFamily="18" charset="0"/>
                            </a:rPr>
                            <m:t>𝐷𝑟𝑜𝑝</m:t>
                          </m:r>
                        </m:num>
                        <m:den>
                          <m:r>
                            <a:rPr lang="en-US" sz="2200" b="0" i="1" smtClean="0">
                              <a:latin typeface="Cambria Math" panose="02040503050406030204" pitchFamily="18" charset="0"/>
                            </a:rPr>
                            <m:t>𝑘𝑉𝐴</m:t>
                          </m:r>
                          <m:r>
                            <a:rPr lang="en-US" sz="2200" b="0" i="1" smtClean="0">
                              <a:latin typeface="Cambria Math" panose="02040503050406030204" pitchFamily="18" charset="0"/>
                            </a:rPr>
                            <m:t>_</m:t>
                          </m:r>
                          <m:r>
                            <a:rPr lang="en-US" sz="2200" b="0" i="1" smtClean="0">
                              <a:latin typeface="Cambria Math" panose="02040503050406030204" pitchFamily="18" charset="0"/>
                            </a:rPr>
                            <m:t>𝑚𝑖𝑙𝑒</m:t>
                          </m:r>
                        </m:den>
                      </m:f>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591164" y="3212869"/>
                <a:ext cx="3962431" cy="673774"/>
              </a:xfrm>
              <a:prstGeom prst="rect">
                <a:avLst/>
              </a:prstGeom>
              <a:blipFill>
                <a:blip r:embed="rId2"/>
                <a:stretch>
                  <a:fillRect/>
                </a:stretch>
              </a:blipFill>
            </p:spPr>
            <p:txBody>
              <a:bodyPr/>
              <a:lstStyle/>
              <a:p>
                <a:r>
                  <a:rPr lang="en-US">
                    <a:noFill/>
                  </a:rPr>
                  <a:t> </a:t>
                </a:r>
              </a:p>
            </p:txBody>
          </p:sp>
        </mc:Fallback>
      </mc:AlternateContent>
      <p:sp>
        <p:nvSpPr>
          <p:cNvPr id="15" name="TextBox 14"/>
          <p:cNvSpPr txBox="1"/>
          <p:nvPr/>
        </p:nvSpPr>
        <p:spPr>
          <a:xfrm>
            <a:off x="7391400" y="3441927"/>
            <a:ext cx="715260" cy="430887"/>
          </a:xfrm>
          <a:prstGeom prst="rect">
            <a:avLst/>
          </a:prstGeom>
          <a:noFill/>
        </p:spPr>
        <p:txBody>
          <a:bodyPr wrap="none" rtlCol="0">
            <a:spAutoFit/>
          </a:bodyPr>
          <a:lstStyle/>
          <a:p>
            <a:r>
              <a:rPr lang="en-US" sz="2200" dirty="0"/>
              <a:t>(</a:t>
            </a:r>
            <a:r>
              <a:rPr lang="en-US" altLang="zh-CN" sz="2200" dirty="0"/>
              <a:t>5.b</a:t>
            </a:r>
            <a:r>
              <a:rPr lang="en-US" sz="2200" dirty="0"/>
              <a:t>)</a:t>
            </a:r>
          </a:p>
        </p:txBody>
      </p:sp>
      <p:sp>
        <p:nvSpPr>
          <p:cNvPr id="2" name="Slide Number Placeholder 1">
            <a:extLst>
              <a:ext uri="{FF2B5EF4-FFF2-40B4-BE49-F238E27FC236}">
                <a16:creationId xmlns:a16="http://schemas.microsoft.com/office/drawing/2014/main" id="{F87AF51A-A0A5-E943-8373-FABF1C09CC07}"/>
              </a:ext>
            </a:extLst>
          </p:cNvPr>
          <p:cNvSpPr>
            <a:spLocks noGrp="1"/>
          </p:cNvSpPr>
          <p:nvPr>
            <p:ph type="sldNum" sz="quarter" idx="12"/>
          </p:nvPr>
        </p:nvSpPr>
        <p:spPr/>
        <p:txBody>
          <a:bodyPr/>
          <a:lstStyle/>
          <a:p>
            <a:fld id="{5B7A2384-8C5D-49F6-8259-B9A64ECD4852}" type="slidenum">
              <a:rPr lang="en-US" smtClean="0"/>
              <a:t>12</a:t>
            </a:fld>
            <a:endParaRPr lang="en-US"/>
          </a:p>
        </p:txBody>
      </p:sp>
      <p:sp>
        <p:nvSpPr>
          <p:cNvPr id="9" name="Text Placeholder 4">
            <a:extLst>
              <a:ext uri="{FF2B5EF4-FFF2-40B4-BE49-F238E27FC236}">
                <a16:creationId xmlns:a16="http://schemas.microsoft.com/office/drawing/2014/main" id="{A9DD5E7D-973D-416E-92D0-B04A131090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0021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0313" y="38979"/>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3</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0" name="Rectangle 9"/>
          <p:cNvSpPr/>
          <p:nvPr/>
        </p:nvSpPr>
        <p:spPr>
          <a:xfrm>
            <a:off x="260313" y="737340"/>
            <a:ext cx="8739352" cy="769441"/>
          </a:xfrm>
          <a:prstGeom prst="rect">
            <a:avLst/>
          </a:prstGeom>
        </p:spPr>
        <p:txBody>
          <a:bodyPr wrap="square">
            <a:spAutoFit/>
          </a:bodyPr>
          <a:lstStyle/>
          <a:p>
            <a:r>
              <a:rPr lang="en-US" sz="2200" dirty="0"/>
              <a:t>For the line of Example 3.2, compute the </a:t>
            </a:r>
            <a:r>
              <a:rPr lang="en-US" sz="2200" i="1" dirty="0" err="1"/>
              <a:t>K</a:t>
            </a:r>
            <a:r>
              <a:rPr lang="en-US" sz="2200" i="1" baseline="-25000" dirty="0" err="1"/>
              <a:t>drop</a:t>
            </a:r>
            <a:r>
              <a:rPr lang="en-US" sz="2200" dirty="0"/>
              <a:t> factor assuming a load power factor of 0.9 lagging and a nominal voltage of 12.47 kV (line to line).</a:t>
            </a:r>
          </a:p>
        </p:txBody>
      </p:sp>
      <mc:AlternateContent xmlns:mc="http://schemas.openxmlformats.org/markup-compatibility/2006" xmlns:a14="http://schemas.microsoft.com/office/drawing/2010/main">
        <mc:Choice Requires="a14">
          <p:sp>
            <p:nvSpPr>
              <p:cNvPr id="13" name="TextBox 12"/>
              <p:cNvSpPr txBox="1"/>
              <p:nvPr/>
            </p:nvSpPr>
            <p:spPr>
              <a:xfrm>
                <a:off x="3437888" y="2553859"/>
                <a:ext cx="2810513" cy="338554"/>
              </a:xfrm>
              <a:prstGeom prst="rect">
                <a:avLst/>
              </a:prstGeom>
              <a:noFill/>
            </p:spPr>
            <p:txBody>
              <a:bodyPr wrap="none" lIns="0" tIns="0" rIns="0" bIns="0" rtlCol="0">
                <a:spAutoFit/>
              </a:bodyPr>
              <a:lstStyle/>
              <a:p>
                <a14:m>
                  <m:oMath xmlns:m="http://schemas.openxmlformats.org/officeDocument/2006/math">
                    <m:r>
                      <a:rPr lang="en-US" sz="2200" b="0" i="1" smtClean="0">
                        <a:latin typeface="Cambria Math" panose="02040503050406030204" pitchFamily="18" charset="0"/>
                      </a:rPr>
                      <m:t>𝑍</m:t>
                    </m:r>
                    <m:r>
                      <a:rPr lang="en-US" sz="2200" b="0" i="1" smtClean="0">
                        <a:latin typeface="Cambria Math" panose="02040503050406030204" pitchFamily="18" charset="0"/>
                      </a:rPr>
                      <m:t>=0.306+</m:t>
                    </m:r>
                    <m:r>
                      <a:rPr lang="en-US" sz="2200" b="0" i="1" smtClean="0">
                        <a:latin typeface="Cambria Math" panose="02040503050406030204" pitchFamily="18" charset="0"/>
                      </a:rPr>
                      <m:t>𝑗</m:t>
                    </m:r>
                    <m:r>
                      <a:rPr lang="en-US" sz="2200" b="0" i="1" smtClean="0">
                        <a:latin typeface="Cambria Math" panose="02040503050406030204" pitchFamily="18" charset="0"/>
                      </a:rPr>
                      <m:t>0.6272 </m:t>
                    </m:r>
                    <m:r>
                      <m:rPr>
                        <m:sty m:val="p"/>
                      </m:rPr>
                      <a:rPr lang="el-GR" sz="2200" i="1">
                        <a:latin typeface="Cambria Math" panose="02040503050406030204" pitchFamily="18" charset="0"/>
                        <a:ea typeface="Cambria Math" panose="02040503050406030204" pitchFamily="18" charset="0"/>
                      </a:rPr>
                      <m:t>Ω</m:t>
                    </m:r>
                  </m:oMath>
                </a14:m>
                <a:r>
                  <a:rPr lang="en-US" sz="2200"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3437888" y="2553859"/>
                <a:ext cx="2810513" cy="338554"/>
              </a:xfrm>
              <a:prstGeom prst="rect">
                <a:avLst/>
              </a:prstGeom>
              <a:blipFill>
                <a:blip r:embed="rId2"/>
                <a:stretch>
                  <a:fillRect l="-3471" r="-217" b="-34545"/>
                </a:stretch>
              </a:blipFill>
            </p:spPr>
            <p:txBody>
              <a:bodyPr/>
              <a:lstStyle/>
              <a:p>
                <a:r>
                  <a:rPr lang="en-US">
                    <a:noFill/>
                  </a:rPr>
                  <a:t> </a:t>
                </a:r>
              </a:p>
            </p:txBody>
          </p:sp>
        </mc:Fallback>
      </mc:AlternateContent>
      <p:sp>
        <p:nvSpPr>
          <p:cNvPr id="4" name="Rectangle 3"/>
          <p:cNvSpPr/>
          <p:nvPr/>
        </p:nvSpPr>
        <p:spPr>
          <a:xfrm>
            <a:off x="260313" y="1553922"/>
            <a:ext cx="8686800" cy="430887"/>
          </a:xfrm>
          <a:prstGeom prst="rect">
            <a:avLst/>
          </a:prstGeom>
        </p:spPr>
        <p:txBody>
          <a:bodyPr wrap="square">
            <a:spAutoFit/>
          </a:bodyPr>
          <a:lstStyle/>
          <a:p>
            <a:r>
              <a:rPr lang="en-US" sz="2200" dirty="0">
                <a:solidFill>
                  <a:srgbClr val="000000"/>
                </a:solidFill>
              </a:rPr>
              <a:t>Solution: </a:t>
            </a:r>
            <a:endParaRPr lang="en-US" sz="2200" dirty="0">
              <a:solidFill>
                <a:srgbClr val="000000"/>
              </a:solidFill>
              <a:effectLst/>
            </a:endParaRPr>
          </a:p>
        </p:txBody>
      </p:sp>
      <p:sp>
        <p:nvSpPr>
          <p:cNvPr id="2" name="Rectangle 1"/>
          <p:cNvSpPr/>
          <p:nvPr/>
        </p:nvSpPr>
        <p:spPr>
          <a:xfrm>
            <a:off x="265567" y="1974299"/>
            <a:ext cx="8681545" cy="430887"/>
          </a:xfrm>
          <a:prstGeom prst="rect">
            <a:avLst/>
          </a:prstGeom>
        </p:spPr>
        <p:txBody>
          <a:bodyPr wrap="square">
            <a:spAutoFit/>
          </a:bodyPr>
          <a:lstStyle/>
          <a:p>
            <a:r>
              <a:rPr lang="en-US" sz="2200" dirty="0">
                <a:solidFill>
                  <a:srgbClr val="000000"/>
                </a:solidFill>
              </a:rPr>
              <a:t>The impedance of 1 mile of line was computed to be</a:t>
            </a:r>
            <a:endParaRPr lang="en-US" sz="2200" dirty="0">
              <a:solidFill>
                <a:srgbClr val="000000"/>
              </a:solidFill>
              <a:effectLst/>
            </a:endParaRPr>
          </a:p>
        </p:txBody>
      </p:sp>
      <p:sp>
        <p:nvSpPr>
          <p:cNvPr id="3" name="Rectangle 2"/>
          <p:cNvSpPr/>
          <p:nvPr/>
        </p:nvSpPr>
        <p:spPr>
          <a:xfrm>
            <a:off x="284281" y="2985677"/>
            <a:ext cx="8715383" cy="430887"/>
          </a:xfrm>
          <a:prstGeom prst="rect">
            <a:avLst/>
          </a:prstGeom>
        </p:spPr>
        <p:txBody>
          <a:bodyPr wrap="square">
            <a:spAutoFit/>
          </a:bodyPr>
          <a:lstStyle/>
          <a:p>
            <a:r>
              <a:rPr lang="en-US" sz="2200" dirty="0">
                <a:solidFill>
                  <a:srgbClr val="000000"/>
                </a:solidFill>
              </a:rPr>
              <a:t>The current taken by 1 kVA at 0.9 lagging power factor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1797342" y="3712306"/>
                <a:ext cx="6091604" cy="866391"/>
              </a:xfrm>
              <a:prstGeom prst="rect">
                <a:avLst/>
              </a:prstGeom>
              <a:noFill/>
            </p:spPr>
            <p:txBody>
              <a:bodyPr wrap="none" lIns="0" tIns="0" rIns="0" bIns="0" rtlCol="0">
                <a:spAutoFit/>
              </a:bodyPr>
              <a:lstStyle/>
              <a:p>
                <a:r>
                  <a:rPr lang="en-US" sz="2200" b="0" dirty="0"/>
                  <a:t>I</a:t>
                </a:r>
                <a14:m>
                  <m:oMath xmlns:m="http://schemas.openxmlformats.org/officeDocument/2006/math">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1_</m:t>
                        </m:r>
                        <m:r>
                          <a:rPr lang="en-US" sz="2200" b="0" i="1" smtClean="0">
                            <a:latin typeface="Cambria Math" panose="02040503050406030204" pitchFamily="18" charset="0"/>
                          </a:rPr>
                          <m:t>𝑘𝑉𝐴</m:t>
                        </m:r>
                      </m:num>
                      <m:den>
                        <m:rad>
                          <m:radPr>
                            <m:degHide m:val="on"/>
                            <m:ctrlPr>
                              <a:rPr lang="en-US" sz="2200" b="0" i="1" smtClean="0">
                                <a:latin typeface="Cambria Math" panose="02040503050406030204" pitchFamily="18" charset="0"/>
                              </a:rPr>
                            </m:ctrlPr>
                          </m:radPr>
                          <m:deg/>
                          <m:e>
                            <m:r>
                              <a:rPr lang="en-US" sz="2200" b="0" i="1" smtClean="0">
                                <a:latin typeface="Cambria Math" panose="02040503050406030204" pitchFamily="18" charset="0"/>
                              </a:rPr>
                              <m:t>3</m:t>
                            </m:r>
                          </m:e>
                        </m:rad>
                        <m:r>
                          <a:rPr lang="en-US" sz="2200" b="0" i="1" smtClean="0">
                            <a:latin typeface="Cambria Math" panose="02040503050406030204" pitchFamily="18" charset="0"/>
                          </a:rPr>
                          <m:t>∗</m:t>
                        </m:r>
                        <m:r>
                          <a:rPr lang="en-US" sz="2200" b="0" i="1" smtClean="0">
                            <a:latin typeface="Cambria Math" panose="02040503050406030204" pitchFamily="18" charset="0"/>
                          </a:rPr>
                          <m:t>𝑘</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𝐿𝐿</m:t>
                            </m:r>
                          </m:sub>
                        </m:sSub>
                      </m:den>
                    </m:f>
                  </m:oMath>
                </a14:m>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m:t>
                    </m:r>
                    <m:func>
                      <m:funcPr>
                        <m:ctrlPr>
                          <a:rPr lang="en-US" sz="2200" i="1" smtClean="0">
                            <a:latin typeface="Cambria Math" panose="02040503050406030204" pitchFamily="18" charset="0"/>
                            <a:ea typeface="Cambria Math" panose="02040503050406030204" pitchFamily="18" charset="0"/>
                          </a:rPr>
                        </m:ctrlPr>
                      </m:funcPr>
                      <m:fName>
                        <m:sSup>
                          <m:sSupPr>
                            <m:ctrlPr>
                              <a:rPr lang="en-US" sz="2200" i="1" smtClean="0">
                                <a:latin typeface="Cambria Math" panose="02040503050406030204" pitchFamily="18" charset="0"/>
                                <a:ea typeface="Cambria Math" panose="02040503050406030204" pitchFamily="18" charset="0"/>
                              </a:rPr>
                            </m:ctrlPr>
                          </m:sSupPr>
                          <m:e>
                            <m:r>
                              <m:rPr>
                                <m:sty m:val="p"/>
                              </m:rPr>
                              <a:rPr lang="en-US" sz="2200" i="0" smtClean="0">
                                <a:latin typeface="Cambria Math" panose="02040503050406030204" pitchFamily="18" charset="0"/>
                                <a:ea typeface="Cambria Math" panose="02040503050406030204" pitchFamily="18" charset="0"/>
                              </a:rPr>
                              <m:t>cos</m:t>
                            </m:r>
                          </m:e>
                          <m:sup>
                            <m:r>
                              <a:rPr lang="en-US" sz="2200" i="1" smtClean="0">
                                <a:latin typeface="Cambria Math" panose="02040503050406030204" pitchFamily="18" charset="0"/>
                                <a:ea typeface="Cambria Math" panose="02040503050406030204" pitchFamily="18" charset="0"/>
                              </a:rPr>
                              <m:t>−1</m:t>
                            </m:r>
                          </m:sup>
                        </m:sSup>
                      </m:fName>
                      <m:e>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𝑃𝐹</m:t>
                            </m:r>
                          </m:e>
                        </m:d>
                      </m:e>
                    </m:func>
                    <m:r>
                      <a:rPr lang="en-US" sz="2200" b="0" i="1" smtClean="0">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ad>
                          <m:radPr>
                            <m:degHide m:val="on"/>
                            <m:ctrlPr>
                              <a:rPr lang="en-US" sz="2200" i="1">
                                <a:latin typeface="Cambria Math" panose="02040503050406030204" pitchFamily="18" charset="0"/>
                              </a:rPr>
                            </m:ctrlPr>
                          </m:radPr>
                          <m:deg/>
                          <m:e>
                            <m:r>
                              <a:rPr lang="en-US" sz="2200" i="1">
                                <a:latin typeface="Cambria Math" panose="02040503050406030204" pitchFamily="18" charset="0"/>
                              </a:rPr>
                              <m:t>3</m:t>
                            </m:r>
                          </m:e>
                        </m:rad>
                        <m:r>
                          <a:rPr lang="en-US" sz="2200" i="1">
                            <a:latin typeface="Cambria Math" panose="02040503050406030204" pitchFamily="18" charset="0"/>
                          </a:rPr>
                          <m:t>∗</m:t>
                        </m:r>
                        <m:r>
                          <a:rPr lang="en-US" sz="2200" b="0" i="1" smtClean="0">
                            <a:latin typeface="Cambria Math" panose="02040503050406030204" pitchFamily="18" charset="0"/>
                          </a:rPr>
                          <m:t>12.5</m:t>
                        </m:r>
                      </m:den>
                    </m:f>
                    <m:r>
                      <m:rPr>
                        <m:nor/>
                      </m:rPr>
                      <a:rPr lang="en-US" sz="2200" dirty="0">
                        <a:ea typeface="Cambria Math" panose="02040503050406030204" pitchFamily="18" charset="0"/>
                      </a:rPr>
                      <m:t> </m:t>
                    </m:r>
                    <m:r>
                      <a:rPr lang="en-US" sz="2200" i="1">
                        <a:latin typeface="Cambria Math" panose="02040503050406030204" pitchFamily="18" charset="0"/>
                        <a:ea typeface="Cambria Math" panose="02040503050406030204" pitchFamily="18" charset="0"/>
                      </a:rPr>
                      <m:t>∠−</m:t>
                    </m:r>
                    <m:func>
                      <m:funcPr>
                        <m:ctrlPr>
                          <a:rPr lang="en-US" sz="2200" i="1">
                            <a:latin typeface="Cambria Math" panose="02040503050406030204" pitchFamily="18" charset="0"/>
                            <a:ea typeface="Cambria Math" panose="02040503050406030204" pitchFamily="18" charset="0"/>
                          </a:rPr>
                        </m:ctrlPr>
                      </m:funcPr>
                      <m:fName>
                        <m:sSup>
                          <m:sSupPr>
                            <m:ctrlPr>
                              <a:rPr lang="en-US" sz="2200" i="1">
                                <a:latin typeface="Cambria Math" panose="02040503050406030204" pitchFamily="18" charset="0"/>
                                <a:ea typeface="Cambria Math" panose="02040503050406030204" pitchFamily="18" charset="0"/>
                              </a:rPr>
                            </m:ctrlPr>
                          </m:sSupPr>
                          <m:e>
                            <m:r>
                              <m:rPr>
                                <m:sty m:val="p"/>
                              </m:rPr>
                              <a:rPr lang="en-US" sz="2200">
                                <a:latin typeface="Cambria Math" panose="02040503050406030204" pitchFamily="18" charset="0"/>
                                <a:ea typeface="Cambria Math" panose="02040503050406030204" pitchFamily="18" charset="0"/>
                              </a:rPr>
                              <m:t>cos</m:t>
                            </m:r>
                          </m:e>
                          <m:sup>
                            <m:r>
                              <a:rPr lang="en-US" sz="2200" i="1">
                                <a:latin typeface="Cambria Math" panose="02040503050406030204" pitchFamily="18" charset="0"/>
                                <a:ea typeface="Cambria Math" panose="02040503050406030204" pitchFamily="18" charset="0"/>
                              </a:rPr>
                              <m:t>−1</m:t>
                            </m:r>
                          </m:sup>
                        </m:sSup>
                      </m:fName>
                      <m:e>
                        <m:d>
                          <m:dPr>
                            <m:ctrlPr>
                              <a:rPr lang="en-US" sz="2200" i="1">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0.9</m:t>
                            </m:r>
                          </m:e>
                        </m:d>
                      </m:e>
                    </m:func>
                  </m:oMath>
                </a14:m>
                <a:endParaRPr lang="en-US" sz="2200" dirty="0">
                  <a:ea typeface="Cambria Math" panose="02040503050406030204" pitchFamily="18" charset="0"/>
                </a:endParaRPr>
              </a:p>
              <a:p>
                <a:r>
                  <a:rPr lang="en-US" sz="2200" dirty="0"/>
                  <a:t>  = </a:t>
                </a:r>
                <a14:m>
                  <m:oMath xmlns:m="http://schemas.openxmlformats.org/officeDocument/2006/math">
                    <m:r>
                      <a:rPr lang="en-US" sz="2200" b="0" i="1" smtClean="0">
                        <a:latin typeface="Cambria Math" panose="02040503050406030204" pitchFamily="18" charset="0"/>
                      </a:rPr>
                      <m:t>0.046299</m:t>
                    </m:r>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25.84</m:t>
                    </m:r>
                  </m:oMath>
                </a14:m>
                <a:r>
                  <a:rPr lang="en-US" sz="2200" dirty="0"/>
                  <a:t> A </a:t>
                </a:r>
              </a:p>
            </p:txBody>
          </p:sp>
        </mc:Choice>
        <mc:Fallback xmlns="">
          <p:sp>
            <p:nvSpPr>
              <p:cNvPr id="14" name="TextBox 13"/>
              <p:cNvSpPr txBox="1">
                <a:spLocks noRot="1" noChangeAspect="1" noMove="1" noResize="1" noEditPoints="1" noAdjustHandles="1" noChangeArrowheads="1" noChangeShapeType="1" noTextEdit="1"/>
              </p:cNvSpPr>
              <p:nvPr/>
            </p:nvSpPr>
            <p:spPr>
              <a:xfrm>
                <a:off x="1797342" y="3712306"/>
                <a:ext cx="6091604" cy="866391"/>
              </a:xfrm>
              <a:prstGeom prst="rect">
                <a:avLst/>
              </a:prstGeom>
              <a:blipFill>
                <a:blip r:embed="rId4"/>
                <a:stretch>
                  <a:fillRect l="-2803" t="-704" b="-19014"/>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DF6E64D4-F7E2-A04B-84C9-EAA9B9040498}"/>
              </a:ext>
            </a:extLst>
          </p:cNvPr>
          <p:cNvSpPr>
            <a:spLocks noGrp="1"/>
          </p:cNvSpPr>
          <p:nvPr>
            <p:ph type="sldNum" sz="quarter" idx="12"/>
          </p:nvPr>
        </p:nvSpPr>
        <p:spPr/>
        <p:txBody>
          <a:bodyPr/>
          <a:lstStyle/>
          <a:p>
            <a:fld id="{5B7A2384-8C5D-49F6-8259-B9A64ECD4852}" type="slidenum">
              <a:rPr lang="en-US" smtClean="0"/>
              <a:t>13</a:t>
            </a:fld>
            <a:endParaRPr lang="en-US"/>
          </a:p>
        </p:txBody>
      </p:sp>
      <p:sp>
        <p:nvSpPr>
          <p:cNvPr id="11" name="Text Placeholder 4">
            <a:extLst>
              <a:ext uri="{FF2B5EF4-FFF2-40B4-BE49-F238E27FC236}">
                <a16:creationId xmlns:a16="http://schemas.microsoft.com/office/drawing/2014/main" id="{A57B3650-1328-450C-BA32-5C283EA7341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0004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3722" y="57109"/>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3</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812175" y="1369851"/>
                <a:ext cx="8124853" cy="703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m:rPr>
                              <m:sty m:val="p"/>
                            </m:rPr>
                            <a:rPr lang="en-US" altLang="zh-CN" sz="2200" i="1">
                              <a:latin typeface="Cambria Math" panose="02040503050406030204" pitchFamily="18" charset="0"/>
                            </a:rPr>
                            <m:t>dr</m:t>
                          </m:r>
                          <m:r>
                            <a:rPr lang="en-US" altLang="zh-CN" sz="2200" b="0" i="1" smtClean="0">
                              <a:latin typeface="Cambria Math" panose="02040503050406030204" pitchFamily="18" charset="0"/>
                            </a:rPr>
                            <m:t>𝑜𝑝</m:t>
                          </m:r>
                        </m:sub>
                      </m:sSub>
                      <m:r>
                        <a:rPr lang="en-US" sz="2200" b="0" i="1" smtClean="0">
                          <a:latin typeface="Cambria Math" panose="02040503050406030204" pitchFamily="18" charset="0"/>
                        </a:rPr>
                        <m:t>=</m:t>
                      </m:r>
                      <m:r>
                        <a:rPr lang="en-US" sz="2200" b="0" i="1" smtClean="0">
                          <a:latin typeface="Cambria Math" panose="02040503050406030204" pitchFamily="18" charset="0"/>
                        </a:rPr>
                        <m:t>𝑅𝑒</m:t>
                      </m:r>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𝑍</m:t>
                          </m:r>
                          <m:r>
                            <a:rPr lang="en-US" sz="2200" b="0" i="1" smtClean="0">
                              <a:latin typeface="Cambria Math" panose="02040503050406030204" pitchFamily="18" charset="0"/>
                            </a:rPr>
                            <m:t>∗</m:t>
                          </m:r>
                          <m:r>
                            <a:rPr lang="en-US" sz="2200" b="0" i="1" smtClean="0">
                              <a:latin typeface="Cambria Math" panose="02040503050406030204" pitchFamily="18" charset="0"/>
                            </a:rPr>
                            <m:t>𝐼</m:t>
                          </m:r>
                        </m:e>
                      </m:d>
                      <m:r>
                        <a:rPr lang="en-US" sz="2200" b="0" i="1" smtClean="0">
                          <a:latin typeface="Cambria Math" panose="02040503050406030204" pitchFamily="18" charset="0"/>
                        </a:rPr>
                        <m:t>=</m:t>
                      </m:r>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r>
                            <a:rPr lang="en-US" sz="2200" b="0" i="1" smtClean="0">
                              <a:latin typeface="Cambria Math" panose="02040503050406030204" pitchFamily="18" charset="0"/>
                            </a:rPr>
                            <m:t>(</m:t>
                          </m:r>
                          <m:r>
                            <a:rPr lang="en-US" sz="2200" i="1">
                              <a:latin typeface="Cambria Math" panose="02040503050406030204" pitchFamily="18" charset="0"/>
                            </a:rPr>
                            <m:t>0.306+</m:t>
                          </m:r>
                          <m:r>
                            <a:rPr lang="en-US" sz="2200" i="1">
                              <a:latin typeface="Cambria Math" panose="02040503050406030204" pitchFamily="18" charset="0"/>
                            </a:rPr>
                            <m:t>𝑗</m:t>
                          </m:r>
                          <m:r>
                            <a:rPr lang="en-US" sz="2200" i="1">
                              <a:latin typeface="Cambria Math" panose="02040503050406030204" pitchFamily="18" charset="0"/>
                            </a:rPr>
                            <m:t>0.6272)∗(0.046299∠−25.84)</m:t>
                          </m:r>
                        </m:e>
                      </m:d>
                    </m:oMath>
                  </m:oMathPara>
                </a14:m>
                <a:endParaRPr lang="en-US" sz="2200" dirty="0"/>
              </a:p>
              <a:p>
                <a:r>
                  <a:rPr lang="en-US" sz="2200" dirty="0"/>
                  <a:t> </a:t>
                </a:r>
                <a14:m>
                  <m:oMath xmlns:m="http://schemas.openxmlformats.org/officeDocument/2006/math">
                    <m:r>
                      <a:rPr lang="en-US" sz="2200" b="0" i="0" smtClean="0">
                        <a:latin typeface="Cambria Math" panose="02040503050406030204" pitchFamily="18" charset="0"/>
                      </a:rPr>
                      <m:t>           </m:t>
                    </m:r>
                    <m:r>
                      <a:rPr lang="en-US" sz="2200" b="0" i="1" smtClean="0">
                        <a:latin typeface="Cambria Math" panose="02040503050406030204" pitchFamily="18" charset="0"/>
                      </a:rPr>
                      <m:t> </m:t>
                    </m:r>
                    <m:r>
                      <a:rPr lang="en-US" sz="2200" i="1">
                        <a:latin typeface="Cambria Math" panose="02040503050406030204" pitchFamily="18" charset="0"/>
                      </a:rPr>
                      <m:t>= </m:t>
                    </m:r>
                  </m:oMath>
                </a14:m>
                <a:r>
                  <a:rPr lang="en-US" sz="2200" dirty="0"/>
                  <a:t>0.025408 V</a:t>
                </a:r>
              </a:p>
            </p:txBody>
          </p:sp>
        </mc:Choice>
        <mc:Fallback xmlns="">
          <p:sp>
            <p:nvSpPr>
              <p:cNvPr id="13" name="TextBox 12"/>
              <p:cNvSpPr txBox="1">
                <a:spLocks noRot="1" noChangeAspect="1" noMove="1" noResize="1" noEditPoints="1" noAdjustHandles="1" noChangeArrowheads="1" noChangeShapeType="1" noTextEdit="1"/>
              </p:cNvSpPr>
              <p:nvPr/>
            </p:nvSpPr>
            <p:spPr>
              <a:xfrm>
                <a:off x="812175" y="1369851"/>
                <a:ext cx="8124853" cy="703206"/>
              </a:xfrm>
              <a:prstGeom prst="rect">
                <a:avLst/>
              </a:prstGeom>
              <a:blipFill>
                <a:blip r:embed="rId2"/>
                <a:stretch>
                  <a:fillRect b="-23478"/>
                </a:stretch>
              </a:blipFill>
            </p:spPr>
            <p:txBody>
              <a:bodyPr/>
              <a:lstStyle/>
              <a:p>
                <a:r>
                  <a:rPr lang="en-US">
                    <a:noFill/>
                  </a:rPr>
                  <a:t> </a:t>
                </a:r>
              </a:p>
            </p:txBody>
          </p:sp>
        </mc:Fallback>
      </mc:AlternateContent>
      <p:sp>
        <p:nvSpPr>
          <p:cNvPr id="2" name="Rectangle 1"/>
          <p:cNvSpPr/>
          <p:nvPr/>
        </p:nvSpPr>
        <p:spPr>
          <a:xfrm>
            <a:off x="276399" y="836258"/>
            <a:ext cx="8681545" cy="430887"/>
          </a:xfrm>
          <a:prstGeom prst="rect">
            <a:avLst/>
          </a:prstGeom>
        </p:spPr>
        <p:txBody>
          <a:bodyPr wrap="square">
            <a:spAutoFit/>
          </a:bodyPr>
          <a:lstStyle/>
          <a:p>
            <a:r>
              <a:rPr lang="en-US" sz="2200" dirty="0"/>
              <a:t>The voltage drop is computed to </a:t>
            </a:r>
            <a:r>
              <a:rPr lang="en-US" altLang="zh-CN" sz="2200" dirty="0"/>
              <a:t>be</a:t>
            </a:r>
            <a:endParaRPr lang="en-US" sz="2200" dirty="0"/>
          </a:p>
        </p:txBody>
      </p:sp>
      <p:sp>
        <p:nvSpPr>
          <p:cNvPr id="3" name="Rectangle 2"/>
          <p:cNvSpPr/>
          <p:nvPr/>
        </p:nvSpPr>
        <p:spPr>
          <a:xfrm>
            <a:off x="272297" y="2090098"/>
            <a:ext cx="8715383" cy="400110"/>
          </a:xfrm>
          <a:prstGeom prst="rect">
            <a:avLst/>
          </a:prstGeom>
        </p:spPr>
        <p:txBody>
          <a:bodyPr wrap="square">
            <a:spAutoFit/>
          </a:bodyPr>
          <a:lstStyle/>
          <a:p>
            <a:r>
              <a:rPr lang="en-US" sz="2000" dirty="0"/>
              <a:t>The nominal line-to-neutral voltage is</a:t>
            </a:r>
          </a:p>
        </p:txBody>
      </p:sp>
      <mc:AlternateContent xmlns:mc="http://schemas.openxmlformats.org/markup-compatibility/2006" xmlns:a14="http://schemas.microsoft.com/office/drawing/2010/main">
        <mc:Choice Requires="a14">
          <p:sp>
            <p:nvSpPr>
              <p:cNvPr id="14" name="TextBox 13"/>
              <p:cNvSpPr txBox="1"/>
              <p:nvPr/>
            </p:nvSpPr>
            <p:spPr>
              <a:xfrm>
                <a:off x="3429000" y="2698428"/>
                <a:ext cx="3196516" cy="699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𝑉</m:t>
                          </m:r>
                        </m:e>
                        <m:sub>
                          <m:r>
                            <a:rPr lang="en-US" altLang="zh-CN" sz="2200" b="0" i="1" smtClean="0">
                              <a:solidFill>
                                <a:schemeClr val="tx1"/>
                              </a:solidFill>
                              <a:latin typeface="Cambria Math" panose="02040503050406030204" pitchFamily="18" charset="0"/>
                            </a:rPr>
                            <m:t>𝐿𝑁</m:t>
                          </m:r>
                        </m:sub>
                      </m:sSub>
                      <m:r>
                        <a:rPr lang="en-US" sz="2200" b="0" i="1" smtClean="0">
                          <a:solidFill>
                            <a:schemeClr val="tx1"/>
                          </a:solidFill>
                          <a:latin typeface="Cambria Math" panose="02040503050406030204" pitchFamily="18" charset="0"/>
                        </a:rPr>
                        <m:t>=</m:t>
                      </m:r>
                      <m:f>
                        <m:fPr>
                          <m:ctrlPr>
                            <a:rPr lang="en-US" sz="2200" b="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12470</m:t>
                          </m:r>
                        </m:num>
                        <m:den>
                          <m:rad>
                            <m:radPr>
                              <m:degHide m:val="on"/>
                              <m:ctrlPr>
                                <a:rPr lang="en-US" sz="2200" b="0" i="1" smtClean="0">
                                  <a:solidFill>
                                    <a:schemeClr val="tx1"/>
                                  </a:solidFill>
                                  <a:latin typeface="Cambria Math" panose="02040503050406030204" pitchFamily="18" charset="0"/>
                                </a:rPr>
                              </m:ctrlPr>
                            </m:radPr>
                            <m:deg/>
                            <m:e>
                              <m:r>
                                <a:rPr lang="en-US" sz="2200" b="0" i="1" smtClean="0">
                                  <a:solidFill>
                                    <a:schemeClr val="tx1"/>
                                  </a:solidFill>
                                  <a:latin typeface="Cambria Math" panose="02040503050406030204" pitchFamily="18" charset="0"/>
                                </a:rPr>
                                <m:t>3</m:t>
                              </m:r>
                            </m:e>
                          </m:rad>
                        </m:den>
                      </m:f>
                      <m:r>
                        <a:rPr lang="en-US" sz="2200" b="0" i="1" smtClean="0">
                          <a:solidFill>
                            <a:schemeClr val="tx1"/>
                          </a:solidFill>
                          <a:latin typeface="Cambria Math" panose="02040503050406030204" pitchFamily="18" charset="0"/>
                        </a:rPr>
                        <m:t>=7199.6 </m:t>
                      </m:r>
                      <m:r>
                        <a:rPr lang="en-US" sz="2200" b="0" i="1" smtClean="0">
                          <a:solidFill>
                            <a:schemeClr val="tx1"/>
                          </a:solidFill>
                          <a:latin typeface="Cambria Math" panose="02040503050406030204" pitchFamily="18" charset="0"/>
                        </a:rPr>
                        <m:t>𝑉</m:t>
                      </m:r>
                    </m:oMath>
                  </m:oMathPara>
                </a14:m>
                <a:endParaRPr lang="en-US" sz="2200" dirty="0">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429000" y="2698428"/>
                <a:ext cx="3196516" cy="699422"/>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12543" y="3295108"/>
            <a:ext cx="8685647" cy="369332"/>
          </a:xfrm>
          <a:prstGeom prst="rect">
            <a:avLst/>
          </a:prstGeom>
        </p:spPr>
        <p:txBody>
          <a:bodyPr wrap="square">
            <a:spAutoFit/>
          </a:bodyPr>
          <a:lstStyle/>
          <a:p>
            <a:r>
              <a:rPr lang="en-US" dirty="0">
                <a:solidFill>
                  <a:srgbClr val="000000"/>
                </a:solidFill>
              </a:rPr>
              <a:t>The </a:t>
            </a:r>
            <a:r>
              <a:rPr lang="en-US" i="1" dirty="0" err="1">
                <a:solidFill>
                  <a:srgbClr val="000000"/>
                </a:solidFill>
              </a:rPr>
              <a:t>K</a:t>
            </a:r>
            <a:r>
              <a:rPr lang="en-US" i="1" baseline="-25000" dirty="0" err="1">
                <a:solidFill>
                  <a:srgbClr val="000000"/>
                </a:solidFill>
              </a:rPr>
              <a:t>drop</a:t>
            </a:r>
            <a:r>
              <a:rPr lang="en-US" dirty="0">
                <a:solidFill>
                  <a:srgbClr val="000000"/>
                </a:solidFill>
              </a:rPr>
              <a:t> factor is then</a:t>
            </a:r>
            <a:endParaRPr lang="en-US"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1599313" y="4089646"/>
                <a:ext cx="6550576" cy="485710"/>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𝐾</m:t>
                        </m:r>
                      </m:e>
                      <m:sub>
                        <m:r>
                          <m:rPr>
                            <m:sty m:val="p"/>
                          </m:rPr>
                          <a:rPr lang="en-US" altLang="zh-CN" sz="2200" i="1">
                            <a:latin typeface="Cambria Math" panose="02040503050406030204" pitchFamily="18" charset="0"/>
                          </a:rPr>
                          <m:t>dr</m:t>
                        </m:r>
                        <m:r>
                          <a:rPr lang="en-US" altLang="zh-CN" sz="2200" i="1">
                            <a:latin typeface="Cambria Math" panose="02040503050406030204" pitchFamily="18" charset="0"/>
                          </a:rPr>
                          <m:t>𝑜𝑝</m:t>
                        </m:r>
                      </m:sub>
                    </m:sSub>
                    <m:r>
                      <a:rPr lang="en-US" altLang="zh-CN" sz="2200" b="0" i="1" smtClean="0">
                        <a:latin typeface="Cambria Math" panose="02040503050406030204" pitchFamily="18" charset="0"/>
                      </a:rPr>
                      <m:t>=</m:t>
                    </m:r>
                    <m:f>
                      <m:fPr>
                        <m:ctrlPr>
                          <a:rPr lang="en-US" altLang="zh-CN" sz="2200" b="0" i="1" smtClean="0">
                            <a:latin typeface="Cambria Math" panose="02040503050406030204" pitchFamily="18" charset="0"/>
                          </a:rPr>
                        </m:ctrlPr>
                      </m:fPr>
                      <m:num>
                        <m:r>
                          <a:rPr lang="en-US" altLang="zh-CN" sz="2200" b="0" i="1" smtClean="0">
                            <a:latin typeface="Cambria Math" panose="02040503050406030204" pitchFamily="18" charset="0"/>
                          </a:rPr>
                          <m:t>0.025408</m:t>
                        </m:r>
                      </m:num>
                      <m:den>
                        <m:r>
                          <a:rPr lang="en-US" altLang="zh-CN" sz="2200" b="0" i="1" smtClean="0">
                            <a:latin typeface="Cambria Math" panose="02040503050406030204" pitchFamily="18" charset="0"/>
                          </a:rPr>
                          <m:t>7199.6</m:t>
                        </m:r>
                      </m:den>
                    </m:f>
                    <m:r>
                      <a:rPr lang="en-US" altLang="zh-CN" sz="2200" b="0" i="1" smtClean="0">
                        <a:latin typeface="Cambria Math" panose="02040503050406030204" pitchFamily="18" charset="0"/>
                      </a:rPr>
                      <m:t>∗100=0.00035291%</m:t>
                    </m:r>
                    <m:r>
                      <a:rPr lang="en-US" altLang="zh-CN" sz="2200" b="0" i="1" smtClean="0">
                        <a:latin typeface="Cambria Math" panose="02040503050406030204" pitchFamily="18" charset="0"/>
                      </a:rPr>
                      <m:t>𝑑𝑟𝑜𝑝</m:t>
                    </m:r>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𝑘𝑉𝐴</m:t>
                    </m:r>
                    <m:r>
                      <a:rPr lang="en-US" altLang="zh-CN" sz="2200" b="0" i="0" smtClean="0">
                        <a:latin typeface="Cambria Math" panose="02040503050406030204" pitchFamily="18" charset="0"/>
                      </a:rPr>
                      <m:t>_</m:t>
                    </m:r>
                  </m:oMath>
                </a14:m>
                <a:r>
                  <a:rPr lang="en-US" sz="2200" dirty="0"/>
                  <a:t>mile</a:t>
                </a:r>
              </a:p>
            </p:txBody>
          </p:sp>
        </mc:Choice>
        <mc:Fallback xmlns="">
          <p:sp>
            <p:nvSpPr>
              <p:cNvPr id="12" name="TextBox 11"/>
              <p:cNvSpPr txBox="1">
                <a:spLocks noRot="1" noChangeAspect="1" noMove="1" noResize="1" noEditPoints="1" noAdjustHandles="1" noChangeArrowheads="1" noChangeShapeType="1" noTextEdit="1"/>
              </p:cNvSpPr>
              <p:nvPr/>
            </p:nvSpPr>
            <p:spPr>
              <a:xfrm>
                <a:off x="1599313" y="4089646"/>
                <a:ext cx="6550576" cy="485710"/>
              </a:xfrm>
              <a:prstGeom prst="rect">
                <a:avLst/>
              </a:prstGeom>
              <a:blipFill>
                <a:blip r:embed="rId5"/>
                <a:stretch>
                  <a:fillRect t="-1250" r="-2047" b="-200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5884727-7272-A045-9708-BAB2E794197F}"/>
              </a:ext>
            </a:extLst>
          </p:cNvPr>
          <p:cNvSpPr>
            <a:spLocks noGrp="1"/>
          </p:cNvSpPr>
          <p:nvPr>
            <p:ph type="sldNum" sz="quarter" idx="12"/>
          </p:nvPr>
        </p:nvSpPr>
        <p:spPr/>
        <p:txBody>
          <a:bodyPr/>
          <a:lstStyle/>
          <a:p>
            <a:fld id="{5B7A2384-8C5D-49F6-8259-B9A64ECD4852}" type="slidenum">
              <a:rPr lang="en-US" smtClean="0"/>
              <a:t>14</a:t>
            </a:fld>
            <a:endParaRPr lang="en-US"/>
          </a:p>
        </p:txBody>
      </p:sp>
      <p:sp>
        <p:nvSpPr>
          <p:cNvPr id="10" name="Text Placeholder 4">
            <a:extLst>
              <a:ext uri="{FF2B5EF4-FFF2-40B4-BE49-F238E27FC236}">
                <a16:creationId xmlns:a16="http://schemas.microsoft.com/office/drawing/2014/main" id="{D37EB635-2086-4986-954F-25E06EEA1F3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1477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5972" y="63166"/>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3</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4" name="Rectangle 3"/>
          <p:cNvSpPr/>
          <p:nvPr/>
        </p:nvSpPr>
        <p:spPr>
          <a:xfrm>
            <a:off x="228600" y="838200"/>
            <a:ext cx="8610600" cy="2862322"/>
          </a:xfrm>
          <a:prstGeom prst="rect">
            <a:avLst/>
          </a:prstGeom>
        </p:spPr>
        <p:txBody>
          <a:bodyPr wrap="square">
            <a:spAutoFit/>
          </a:bodyPr>
          <a:lstStyle/>
          <a:p>
            <a:pPr algn="just"/>
            <a:r>
              <a:rPr lang="en-US" sz="2000" dirty="0">
                <a:solidFill>
                  <a:srgbClr val="000000"/>
                </a:solidFill>
              </a:rPr>
              <a:t>The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 computed in Example 3.3 is for the 336,400 26/7 ACSR conductor with the conductor </a:t>
            </a:r>
            <a:r>
              <a:rPr lang="en-US" sz="2000" dirty="0" err="1">
                <a:solidFill>
                  <a:srgbClr val="000000"/>
                </a:solidFill>
              </a:rPr>
              <a:t>spacings</a:t>
            </a:r>
            <a:r>
              <a:rPr lang="en-US" sz="2000" dirty="0">
                <a:solidFill>
                  <a:srgbClr val="000000"/>
                </a:solidFill>
              </a:rPr>
              <a:t> defined in Example 3.2, a nominal voltage of 12.47 kV, and a load power factor of 0.9 lagging. Unique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factors can be determined for all standard conductors, </a:t>
            </a:r>
            <a:r>
              <a:rPr lang="en-US" sz="2000" dirty="0" err="1">
                <a:solidFill>
                  <a:srgbClr val="000000"/>
                </a:solidFill>
              </a:rPr>
              <a:t>spacings</a:t>
            </a:r>
            <a:r>
              <a:rPr lang="en-US" sz="2000" dirty="0">
                <a:solidFill>
                  <a:srgbClr val="000000"/>
                </a:solidFill>
              </a:rPr>
              <a:t>, and voltages. Fortunately, most utilities will have a set of standard conductors, standard conductor </a:t>
            </a:r>
            <a:r>
              <a:rPr lang="en-US" sz="2000" dirty="0" err="1">
                <a:solidFill>
                  <a:srgbClr val="000000"/>
                </a:solidFill>
              </a:rPr>
              <a:t>spacings</a:t>
            </a:r>
            <a:r>
              <a:rPr lang="en-US" sz="2000" dirty="0">
                <a:solidFill>
                  <a:srgbClr val="000000"/>
                </a:solidFill>
              </a:rPr>
              <a:t>, and one or two standard distribution voltages. Because of this, a simple spreadsheet program can be written that will compute the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factors for the standard configurations. </a:t>
            </a:r>
            <a:r>
              <a:rPr lang="en-US" sz="2000" b="1" dirty="0">
                <a:solidFill>
                  <a:srgbClr val="000000"/>
                </a:solidFill>
              </a:rPr>
              <a:t>The assumed power factor of 0.9 lagging is a good approximation of the power factor for a feeder serving a predominately residential load.</a:t>
            </a:r>
            <a:endParaRPr lang="en-US" sz="2000" b="1" dirty="0">
              <a:solidFill>
                <a:srgbClr val="000000"/>
              </a:solidFill>
              <a:effectLst/>
            </a:endParaRPr>
          </a:p>
        </p:txBody>
      </p:sp>
      <p:sp>
        <p:nvSpPr>
          <p:cNvPr id="7" name="Rectangle 6"/>
          <p:cNvSpPr/>
          <p:nvPr/>
        </p:nvSpPr>
        <p:spPr>
          <a:xfrm>
            <a:off x="225972" y="3886200"/>
            <a:ext cx="8689428" cy="1323439"/>
          </a:xfrm>
          <a:prstGeom prst="rect">
            <a:avLst/>
          </a:prstGeom>
        </p:spPr>
        <p:txBody>
          <a:bodyPr wrap="square">
            <a:spAutoFit/>
          </a:bodyPr>
          <a:lstStyle/>
          <a:p>
            <a:r>
              <a:rPr lang="en-US" sz="2000" dirty="0">
                <a:solidFill>
                  <a:srgbClr val="000000"/>
                </a:solidFill>
              </a:rPr>
              <a:t>The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 can be used to quickly compute the approximate voltage drop down a line section. For example, assume a load of 7500 kVA is to be served at a point 1.5 miles from the substation. Using the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 computed in Example 3.3, the percent voltage drop down the line segment is computed to </a:t>
            </a:r>
            <a:r>
              <a:rPr lang="en-US" altLang="zh-CN" sz="2000" dirty="0">
                <a:solidFill>
                  <a:srgbClr val="000000"/>
                </a:solidFill>
              </a:rPr>
              <a:t>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746618" y="5410200"/>
                <a:ext cx="7766742" cy="364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𝑉</m:t>
                          </m:r>
                        </m:e>
                        <m:sub>
                          <m:r>
                            <m:rPr>
                              <m:sty m:val="p"/>
                            </m:rPr>
                            <a:rPr lang="en-US" altLang="zh-CN" sz="2200" i="1">
                              <a:latin typeface="Cambria Math" panose="02040503050406030204" pitchFamily="18" charset="0"/>
                            </a:rPr>
                            <m:t>dr</m:t>
                          </m:r>
                          <m:r>
                            <a:rPr lang="en-US" altLang="zh-CN" sz="2200" i="1">
                              <a:latin typeface="Cambria Math" panose="02040503050406030204" pitchFamily="18" charset="0"/>
                            </a:rPr>
                            <m:t>𝑜𝑝</m:t>
                          </m:r>
                        </m:sub>
                      </m:sSub>
                      <m:r>
                        <a:rPr lang="en-US" altLang="zh-CN"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b="0" i="1" smtClean="0">
                              <a:latin typeface="Cambria Math" panose="02040503050406030204" pitchFamily="18" charset="0"/>
                            </a:rPr>
                            <m:t>𝐾</m:t>
                          </m:r>
                        </m:e>
                        <m:sub>
                          <m:r>
                            <m:rPr>
                              <m:sty m:val="p"/>
                            </m:rPr>
                            <a:rPr lang="en-US" altLang="zh-CN" sz="2200" i="1">
                              <a:latin typeface="Cambria Math" panose="02040503050406030204" pitchFamily="18" charset="0"/>
                            </a:rPr>
                            <m:t>dr</m:t>
                          </m:r>
                          <m:r>
                            <a:rPr lang="en-US" altLang="zh-CN" sz="2200" i="1">
                              <a:latin typeface="Cambria Math" panose="02040503050406030204" pitchFamily="18" charset="0"/>
                            </a:rPr>
                            <m:t>𝑜𝑝</m:t>
                          </m:r>
                        </m:sub>
                      </m:sSub>
                      <m:r>
                        <a:rPr lang="en-US" altLang="zh-CN" sz="2200" b="0" i="1" smtClean="0">
                          <a:latin typeface="Cambria Math" panose="02040503050406030204" pitchFamily="18" charset="0"/>
                        </a:rPr>
                        <m:t>∗</m:t>
                      </m:r>
                      <m:r>
                        <a:rPr lang="en-US" altLang="zh-CN" sz="2200" b="0" i="1" smtClean="0">
                          <a:latin typeface="Cambria Math" panose="02040503050406030204" pitchFamily="18" charset="0"/>
                        </a:rPr>
                        <m:t>𝑘𝑉</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𝐴</m:t>
                          </m:r>
                        </m:e>
                        <m:sub>
                          <m:r>
                            <a:rPr lang="en-US" altLang="zh-CN" sz="2200" b="0" i="1" smtClean="0">
                              <a:latin typeface="Cambria Math" panose="02040503050406030204" pitchFamily="18" charset="0"/>
                            </a:rPr>
                            <m:t>𝑚𝑖𝑙𝑒</m:t>
                          </m:r>
                        </m:sub>
                      </m:sSub>
                      <m:r>
                        <a:rPr lang="en-US" altLang="zh-CN" sz="2200" b="0" i="1" smtClean="0">
                          <a:latin typeface="Cambria Math" panose="02040503050406030204" pitchFamily="18" charset="0"/>
                        </a:rPr>
                        <m:t>=0.00035291∗7500∗1.5=3.9702%</m:t>
                      </m:r>
                    </m:oMath>
                  </m:oMathPara>
                </a14:m>
                <a:endParaRPr lang="en-US"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46618" y="5410200"/>
                <a:ext cx="7766742" cy="364652"/>
              </a:xfrm>
              <a:prstGeom prst="rect">
                <a:avLst/>
              </a:prstGeom>
              <a:blipFill>
                <a:blip r:embed="rId2"/>
                <a:stretch>
                  <a:fillRect l="-392" r="-314" b="-2542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989D535-EAE6-9D44-84E5-8CEEEE806EFE}"/>
              </a:ext>
            </a:extLst>
          </p:cNvPr>
          <p:cNvSpPr>
            <a:spLocks noGrp="1"/>
          </p:cNvSpPr>
          <p:nvPr>
            <p:ph type="sldNum" sz="quarter" idx="12"/>
          </p:nvPr>
        </p:nvSpPr>
        <p:spPr/>
        <p:txBody>
          <a:bodyPr/>
          <a:lstStyle/>
          <a:p>
            <a:fld id="{5B7A2384-8C5D-49F6-8259-B9A64ECD4852}" type="slidenum">
              <a:rPr lang="en-US" smtClean="0"/>
              <a:t>15</a:t>
            </a:fld>
            <a:endParaRPr lang="en-US"/>
          </a:p>
        </p:txBody>
      </p:sp>
      <p:sp>
        <p:nvSpPr>
          <p:cNvPr id="9" name="Text Placeholder 4">
            <a:extLst>
              <a:ext uri="{FF2B5EF4-FFF2-40B4-BE49-F238E27FC236}">
                <a16:creationId xmlns:a16="http://schemas.microsoft.com/office/drawing/2014/main" id="{2C0E6D95-1C32-4B93-8145-DB70234B624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5910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54114"/>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3</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4" name="Rectangle 3"/>
          <p:cNvSpPr/>
          <p:nvPr/>
        </p:nvSpPr>
        <p:spPr>
          <a:xfrm>
            <a:off x="228600" y="838200"/>
            <a:ext cx="8610600" cy="1323439"/>
          </a:xfrm>
          <a:prstGeom prst="rect">
            <a:avLst/>
          </a:prstGeom>
        </p:spPr>
        <p:txBody>
          <a:bodyPr wrap="square">
            <a:spAutoFit/>
          </a:bodyPr>
          <a:lstStyle/>
          <a:p>
            <a:r>
              <a:rPr lang="en-US" sz="2000" dirty="0"/>
              <a:t>This example demonstrates that a load of 7500 kVA can be served 1.5 miles from the substation with a resulting voltage drop of 3.97%. Suppose now that the utility has a maximum allowable voltage drop of 3.0%. Then the load that can be served 1.5 miles from the substation is given by</a:t>
            </a:r>
          </a:p>
        </p:txBody>
      </p:sp>
      <p:sp>
        <p:nvSpPr>
          <p:cNvPr id="7" name="Rectangle 6"/>
          <p:cNvSpPr/>
          <p:nvPr/>
        </p:nvSpPr>
        <p:spPr>
          <a:xfrm>
            <a:off x="228600" y="3409813"/>
            <a:ext cx="8689428" cy="2554545"/>
          </a:xfrm>
          <a:prstGeom prst="rect">
            <a:avLst/>
          </a:prstGeom>
        </p:spPr>
        <p:txBody>
          <a:bodyPr wrap="square">
            <a:spAutoFit/>
          </a:bodyPr>
          <a:lstStyle/>
          <a:p>
            <a:r>
              <a:rPr lang="en-US" sz="2000" dirty="0"/>
              <a:t>The application of the </a:t>
            </a:r>
            <a:r>
              <a:rPr lang="en-US" sz="2000" i="1" dirty="0" err="1"/>
              <a:t>K</a:t>
            </a:r>
            <a:r>
              <a:rPr lang="en-US" sz="2000" i="1" baseline="-25000" dirty="0" err="1"/>
              <a:t>drop</a:t>
            </a:r>
            <a:r>
              <a:rPr lang="en-US" sz="2000" dirty="0"/>
              <a:t> factor is not limited to computing the percent voltage drop down just one line segment. When line segments are in cascade, the total percent voltage drop from the source to the end of the last line segment is the sum of the percent drops in each line segment. This seems logical but it must be understood that </a:t>
            </a:r>
            <a:r>
              <a:rPr lang="en-US" sz="2000" b="1" dirty="0"/>
              <a:t>in all cases the percent drop is in reference to the nominal line-to-neutral voltage. That is, the percent voltage drop in a line segment is not referenced to the source end voltage but rather to the nominal line-to-neutral voltage,</a:t>
            </a:r>
            <a:r>
              <a:rPr lang="en-US" sz="2000" dirty="0"/>
              <a:t> as would be the usual case. Example 3.4 demonstrates this application.</a:t>
            </a:r>
          </a:p>
        </p:txBody>
      </p:sp>
      <mc:AlternateContent xmlns:mc="http://schemas.openxmlformats.org/markup-compatibility/2006" xmlns:a14="http://schemas.microsoft.com/office/drawing/2010/main">
        <mc:Choice Requires="a14">
          <p:sp>
            <p:nvSpPr>
              <p:cNvPr id="6" name="TextBox 5"/>
              <p:cNvSpPr txBox="1"/>
              <p:nvPr/>
            </p:nvSpPr>
            <p:spPr>
              <a:xfrm>
                <a:off x="1810146" y="2467690"/>
                <a:ext cx="5639685" cy="6360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𝑘𝑉𝐴</m:t>
                          </m:r>
                        </m:e>
                        <m:sub>
                          <m:r>
                            <a:rPr lang="en-US" altLang="zh-CN" sz="2200" b="0" i="1" smtClean="0">
                              <a:latin typeface="Cambria Math" panose="02040503050406030204" pitchFamily="18" charset="0"/>
                            </a:rPr>
                            <m:t>𝑡𝑜𝑡𝑎𝑙</m:t>
                          </m:r>
                        </m:sub>
                      </m:sSub>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3.0%</m:t>
                          </m:r>
                        </m:num>
                        <m:den>
                          <m:r>
                            <a:rPr lang="en-US" sz="2200" b="0" i="1" smtClean="0">
                              <a:latin typeface="Cambria Math" panose="02040503050406030204" pitchFamily="18" charset="0"/>
                            </a:rPr>
                            <m:t>0.000035291∗1.5</m:t>
                          </m:r>
                        </m:den>
                      </m:f>
                      <m:r>
                        <a:rPr lang="en-US" sz="2200" b="0" i="1" smtClean="0">
                          <a:latin typeface="Cambria Math" panose="02040503050406030204" pitchFamily="18" charset="0"/>
                        </a:rPr>
                        <m:t>=5694.76 </m:t>
                      </m:r>
                      <m:r>
                        <a:rPr lang="en-US" sz="2200" b="0" i="1" smtClean="0">
                          <a:latin typeface="Cambria Math" panose="02040503050406030204" pitchFamily="18" charset="0"/>
                        </a:rPr>
                        <m:t>𝑘𝑉𝐴</m:t>
                      </m:r>
                    </m:oMath>
                  </m:oMathPara>
                </a14:m>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1810146" y="2467690"/>
                <a:ext cx="5639685" cy="636072"/>
              </a:xfrm>
              <a:prstGeom prst="rect">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3425C83-10DD-9540-AF6D-B043533D1146}"/>
              </a:ext>
            </a:extLst>
          </p:cNvPr>
          <p:cNvSpPr>
            <a:spLocks noGrp="1"/>
          </p:cNvSpPr>
          <p:nvPr>
            <p:ph type="sldNum" sz="quarter" idx="12"/>
          </p:nvPr>
        </p:nvSpPr>
        <p:spPr/>
        <p:txBody>
          <a:bodyPr/>
          <a:lstStyle/>
          <a:p>
            <a:fld id="{5B7A2384-8C5D-49F6-8259-B9A64ECD4852}" type="slidenum">
              <a:rPr lang="en-US" smtClean="0"/>
              <a:t>16</a:t>
            </a:fld>
            <a:endParaRPr lang="en-US"/>
          </a:p>
        </p:txBody>
      </p:sp>
      <p:sp>
        <p:nvSpPr>
          <p:cNvPr id="9" name="Text Placeholder 4">
            <a:extLst>
              <a:ext uri="{FF2B5EF4-FFF2-40B4-BE49-F238E27FC236}">
                <a16:creationId xmlns:a16="http://schemas.microsoft.com/office/drawing/2014/main" id="{DF623A5D-7296-4634-B0A5-F6EAFA0138D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48668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5634335"/>
            <a:ext cx="4419600" cy="461665"/>
          </a:xfrm>
          <a:prstGeom prst="rect">
            <a:avLst/>
          </a:prstGeom>
          <a:noFill/>
        </p:spPr>
        <p:txBody>
          <a:bodyPr wrap="square" rtlCol="0">
            <a:spAutoFit/>
          </a:bodyPr>
          <a:lstStyle/>
          <a:p>
            <a:pPr algn="ctr"/>
            <a:r>
              <a:rPr lang="en-US" dirty="0"/>
              <a:t>Fig.5 Three segment feeder</a:t>
            </a:r>
          </a:p>
        </p:txBody>
      </p:sp>
      <p:sp>
        <p:nvSpPr>
          <p:cNvPr id="8" name="Rectangle 7"/>
          <p:cNvSpPr/>
          <p:nvPr/>
        </p:nvSpPr>
        <p:spPr>
          <a:xfrm>
            <a:off x="284281" y="36835"/>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4</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0" name="Rectangle 9"/>
          <p:cNvSpPr/>
          <p:nvPr/>
        </p:nvSpPr>
        <p:spPr>
          <a:xfrm>
            <a:off x="260313" y="737340"/>
            <a:ext cx="8739352" cy="769441"/>
          </a:xfrm>
          <a:prstGeom prst="rect">
            <a:avLst/>
          </a:prstGeom>
        </p:spPr>
        <p:txBody>
          <a:bodyPr wrap="square">
            <a:spAutoFit/>
          </a:bodyPr>
          <a:lstStyle/>
          <a:p>
            <a:r>
              <a:rPr lang="en-US" sz="2200" dirty="0"/>
              <a:t>A three-segment feeder is shown in Fig.5.</a:t>
            </a:r>
          </a:p>
          <a:p>
            <a:r>
              <a:rPr lang="en-US" sz="2200" dirty="0"/>
              <a:t>The </a:t>
            </a:r>
            <a:r>
              <a:rPr lang="en-US" sz="2200" i="1" dirty="0" err="1"/>
              <a:t>K</a:t>
            </a:r>
            <a:r>
              <a:rPr lang="en-US" sz="2200" i="1" baseline="-25000" dirty="0" err="1"/>
              <a:t>drop</a:t>
            </a:r>
            <a:r>
              <a:rPr lang="en-US" sz="2200" dirty="0"/>
              <a:t> factor for the line segments is</a:t>
            </a:r>
          </a:p>
        </p:txBody>
      </p:sp>
      <p:sp>
        <p:nvSpPr>
          <p:cNvPr id="4" name="Rectangle 3"/>
          <p:cNvSpPr/>
          <p:nvPr/>
        </p:nvSpPr>
        <p:spPr>
          <a:xfrm>
            <a:off x="284281" y="2539562"/>
            <a:ext cx="8686800" cy="430887"/>
          </a:xfrm>
          <a:prstGeom prst="rect">
            <a:avLst/>
          </a:prstGeom>
        </p:spPr>
        <p:txBody>
          <a:bodyPr wrap="square">
            <a:spAutoFit/>
          </a:bodyPr>
          <a:lstStyle/>
          <a:p>
            <a:r>
              <a:rPr lang="en-US" sz="2200" dirty="0">
                <a:solidFill>
                  <a:srgbClr val="000000"/>
                </a:solidFill>
              </a:rPr>
              <a:t>Solution: </a:t>
            </a:r>
            <a:endParaRPr lang="en-US" sz="2200" dirty="0">
              <a:solidFill>
                <a:srgbClr val="000000"/>
              </a:solidFill>
              <a:effectLst/>
            </a:endParaRPr>
          </a:p>
        </p:txBody>
      </p:sp>
      <p:sp>
        <p:nvSpPr>
          <p:cNvPr id="3" name="Rectangle 2"/>
          <p:cNvSpPr/>
          <p:nvPr/>
        </p:nvSpPr>
        <p:spPr>
          <a:xfrm>
            <a:off x="284281" y="2985677"/>
            <a:ext cx="8715383" cy="430887"/>
          </a:xfrm>
          <a:prstGeom prst="rect">
            <a:avLst/>
          </a:prstGeom>
        </p:spPr>
        <p:txBody>
          <a:bodyPr wrap="square">
            <a:spAutoFit/>
          </a:bodyPr>
          <a:lstStyle/>
          <a:p>
            <a:r>
              <a:rPr lang="en-US" sz="2200" dirty="0"/>
              <a:t>The total kVA flowing in segment N0 to N1 is</a:t>
            </a:r>
          </a:p>
        </p:txBody>
      </p:sp>
      <p:pic>
        <p:nvPicPr>
          <p:cNvPr id="6" name="Picture 5"/>
          <p:cNvPicPr>
            <a:picLocks noChangeAspect="1"/>
          </p:cNvPicPr>
          <p:nvPr/>
        </p:nvPicPr>
        <p:blipFill>
          <a:blip r:embed="rId2"/>
          <a:stretch>
            <a:fillRect/>
          </a:stretch>
        </p:blipFill>
        <p:spPr>
          <a:xfrm>
            <a:off x="1843926" y="3962400"/>
            <a:ext cx="5572125" cy="168592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421349" y="1616548"/>
                <a:ext cx="2568908" cy="364652"/>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𝐾</m:t>
                        </m:r>
                      </m:e>
                      <m:sub>
                        <m:r>
                          <a:rPr lang="en-US" sz="2200" b="0" i="1" smtClean="0">
                            <a:latin typeface="Cambria Math" panose="02040503050406030204" pitchFamily="18" charset="0"/>
                          </a:rPr>
                          <m:t>𝑑𝑟𝑜𝑝</m:t>
                        </m:r>
                      </m:sub>
                    </m:sSub>
                    <m:r>
                      <a:rPr lang="en-US" sz="2200" b="0" i="1" smtClean="0">
                        <a:latin typeface="Cambria Math" panose="02040503050406030204" pitchFamily="18" charset="0"/>
                      </a:rPr>
                      <m:t>=0.00003591</m:t>
                    </m:r>
                  </m:oMath>
                </a14:m>
                <a:r>
                  <a:rPr lang="en-US" sz="22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3421349" y="1616548"/>
                <a:ext cx="2568908" cy="364652"/>
              </a:xfrm>
              <a:prstGeom prst="rect">
                <a:avLst/>
              </a:prstGeom>
              <a:blipFill>
                <a:blip r:embed="rId3"/>
                <a:stretch>
                  <a:fillRect l="-3791" r="-237" b="-23333"/>
                </a:stretch>
              </a:blipFill>
            </p:spPr>
            <p:txBody>
              <a:bodyPr/>
              <a:lstStyle/>
              <a:p>
                <a:r>
                  <a:rPr lang="en-US">
                    <a:noFill/>
                  </a:rPr>
                  <a:t> </a:t>
                </a:r>
              </a:p>
            </p:txBody>
          </p:sp>
        </mc:Fallback>
      </mc:AlternateContent>
      <p:sp>
        <p:nvSpPr>
          <p:cNvPr id="7" name="Rectangle 6"/>
          <p:cNvSpPr/>
          <p:nvPr/>
        </p:nvSpPr>
        <p:spPr>
          <a:xfrm>
            <a:off x="260313" y="2043604"/>
            <a:ext cx="8686800" cy="430887"/>
          </a:xfrm>
          <a:prstGeom prst="rect">
            <a:avLst/>
          </a:prstGeom>
        </p:spPr>
        <p:txBody>
          <a:bodyPr wrap="square">
            <a:spAutoFit/>
          </a:bodyPr>
          <a:lstStyle/>
          <a:p>
            <a:r>
              <a:rPr lang="en-US" sz="2200" dirty="0">
                <a:solidFill>
                  <a:srgbClr val="000000"/>
                </a:solidFill>
              </a:rPr>
              <a:t>Determine the percent voltage drop from N0 to N3.</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2191963" y="3429000"/>
                <a:ext cx="4823500"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𝑘𝑉𝐴</m:t>
                        </m:r>
                      </m:e>
                      <m:sub>
                        <m:r>
                          <a:rPr lang="en-US" sz="2200" b="0" i="1" smtClean="0">
                            <a:latin typeface="Cambria Math" panose="02040503050406030204" pitchFamily="18" charset="0"/>
                          </a:rPr>
                          <m:t>01</m:t>
                        </m:r>
                      </m:sub>
                    </m:sSub>
                    <m:r>
                      <a:rPr lang="en-US" sz="2200" b="0" i="1" smtClean="0">
                        <a:latin typeface="Cambria Math" panose="02040503050406030204" pitchFamily="18" charset="0"/>
                      </a:rPr>
                      <m:t>=300+750+500=1550 </m:t>
                    </m:r>
                    <m:r>
                      <a:rPr lang="en-US" sz="2200" b="0" i="1" smtClean="0">
                        <a:latin typeface="Cambria Math" panose="02040503050406030204" pitchFamily="18" charset="0"/>
                      </a:rPr>
                      <m:t>𝑘𝑉𝐴</m:t>
                    </m:r>
                  </m:oMath>
                </a14:m>
                <a:r>
                  <a:rPr lang="en-US" sz="2200" dirty="0"/>
                  <a:t> </a:t>
                </a:r>
              </a:p>
            </p:txBody>
          </p:sp>
        </mc:Choice>
        <mc:Fallback xmlns="">
          <p:sp>
            <p:nvSpPr>
              <p:cNvPr id="15" name="TextBox 14"/>
              <p:cNvSpPr txBox="1">
                <a:spLocks noRot="1" noChangeAspect="1" noMove="1" noResize="1" noEditPoints="1" noAdjustHandles="1" noChangeArrowheads="1" noChangeShapeType="1" noTextEdit="1"/>
              </p:cNvSpPr>
              <p:nvPr/>
            </p:nvSpPr>
            <p:spPr>
              <a:xfrm>
                <a:off x="2191963" y="3429000"/>
                <a:ext cx="4823500" cy="338554"/>
              </a:xfrm>
              <a:prstGeom prst="rect">
                <a:avLst/>
              </a:prstGeom>
              <a:blipFill>
                <a:blip r:embed="rId4"/>
                <a:stretch>
                  <a:fillRect l="-2149" b="-1636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25BB0AE-B143-B64E-BAC9-FC5102C243D2}"/>
              </a:ext>
            </a:extLst>
          </p:cNvPr>
          <p:cNvSpPr>
            <a:spLocks noGrp="1"/>
          </p:cNvSpPr>
          <p:nvPr>
            <p:ph type="sldNum" sz="quarter" idx="12"/>
          </p:nvPr>
        </p:nvSpPr>
        <p:spPr/>
        <p:txBody>
          <a:bodyPr/>
          <a:lstStyle/>
          <a:p>
            <a:fld id="{5B7A2384-8C5D-49F6-8259-B9A64ECD4852}" type="slidenum">
              <a:rPr lang="en-US" smtClean="0"/>
              <a:t>17</a:t>
            </a:fld>
            <a:endParaRPr lang="en-US"/>
          </a:p>
        </p:txBody>
      </p:sp>
      <p:sp>
        <p:nvSpPr>
          <p:cNvPr id="13" name="Text Placeholder 4">
            <a:extLst>
              <a:ext uri="{FF2B5EF4-FFF2-40B4-BE49-F238E27FC236}">
                <a16:creationId xmlns:a16="http://schemas.microsoft.com/office/drawing/2014/main" id="{0D324F58-DC62-419F-9AAE-F17AE28B3E6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5301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5638800"/>
            <a:ext cx="4038599" cy="461665"/>
          </a:xfrm>
          <a:prstGeom prst="rect">
            <a:avLst/>
          </a:prstGeom>
          <a:noFill/>
        </p:spPr>
        <p:txBody>
          <a:bodyPr wrap="square" rtlCol="0">
            <a:spAutoFit/>
          </a:bodyPr>
          <a:lstStyle/>
          <a:p>
            <a:pPr algn="ctr"/>
            <a:r>
              <a:rPr lang="en-US" dirty="0"/>
              <a:t>Fig.5 Three segment feeder</a:t>
            </a:r>
          </a:p>
        </p:txBody>
      </p:sp>
      <p:sp>
        <p:nvSpPr>
          <p:cNvPr id="8" name="Rectangle 7"/>
          <p:cNvSpPr/>
          <p:nvPr/>
        </p:nvSpPr>
        <p:spPr>
          <a:xfrm>
            <a:off x="250788" y="7620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4</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0" name="Rectangle 9"/>
          <p:cNvSpPr/>
          <p:nvPr/>
        </p:nvSpPr>
        <p:spPr>
          <a:xfrm>
            <a:off x="260313" y="737340"/>
            <a:ext cx="8739352" cy="430887"/>
          </a:xfrm>
          <a:prstGeom prst="rect">
            <a:avLst/>
          </a:prstGeom>
        </p:spPr>
        <p:txBody>
          <a:bodyPr wrap="square">
            <a:spAutoFit/>
          </a:bodyPr>
          <a:lstStyle/>
          <a:p>
            <a:r>
              <a:rPr lang="en-US" sz="2200" dirty="0"/>
              <a:t>The percent voltage drop from N0 to N1 is </a:t>
            </a:r>
          </a:p>
        </p:txBody>
      </p:sp>
      <p:sp>
        <p:nvSpPr>
          <p:cNvPr id="3" name="Rectangle 2"/>
          <p:cNvSpPr/>
          <p:nvPr/>
        </p:nvSpPr>
        <p:spPr>
          <a:xfrm>
            <a:off x="286910" y="1930003"/>
            <a:ext cx="8715383" cy="430887"/>
          </a:xfrm>
          <a:prstGeom prst="rect">
            <a:avLst/>
          </a:prstGeom>
        </p:spPr>
        <p:txBody>
          <a:bodyPr wrap="square">
            <a:spAutoFit/>
          </a:bodyPr>
          <a:lstStyle/>
          <a:p>
            <a:r>
              <a:rPr lang="en-US" sz="2200" dirty="0"/>
              <a:t>The total kVA flowing in segment N1 to N2 is</a:t>
            </a:r>
          </a:p>
        </p:txBody>
      </p:sp>
      <p:pic>
        <p:nvPicPr>
          <p:cNvPr id="6" name="Picture 5"/>
          <p:cNvPicPr>
            <a:picLocks noChangeAspect="1"/>
          </p:cNvPicPr>
          <p:nvPr/>
        </p:nvPicPr>
        <p:blipFill>
          <a:blip r:embed="rId2"/>
          <a:stretch>
            <a:fillRect/>
          </a:stretch>
        </p:blipFill>
        <p:spPr>
          <a:xfrm>
            <a:off x="1843926" y="3952875"/>
            <a:ext cx="5572125" cy="168592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856660" y="1273232"/>
                <a:ext cx="5735481" cy="364652"/>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𝑑𝑟𝑜𝑝</m:t>
                        </m:r>
                        <m:r>
                          <a:rPr lang="en-US" sz="2200" b="0" i="1" smtClean="0">
                            <a:latin typeface="Cambria Math" panose="02040503050406030204" pitchFamily="18" charset="0"/>
                          </a:rPr>
                          <m:t>01</m:t>
                        </m:r>
                      </m:sub>
                    </m:sSub>
                    <m:r>
                      <a:rPr lang="en-US" sz="2200" b="0" i="1" smtClean="0">
                        <a:latin typeface="Cambria Math" panose="02040503050406030204" pitchFamily="18" charset="0"/>
                      </a:rPr>
                      <m:t>=0.00003591∗1550∗1.5=0.8205%</m:t>
                    </m:r>
                  </m:oMath>
                </a14:m>
                <a:r>
                  <a:rPr lang="en-US" sz="22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1856660" y="1273232"/>
                <a:ext cx="5735481" cy="364652"/>
              </a:xfrm>
              <a:prstGeom prst="rect">
                <a:avLst/>
              </a:prstGeom>
              <a:blipFill>
                <a:blip r:embed="rId3"/>
                <a:stretch>
                  <a:fillRect l="-1702"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91963" y="2480846"/>
                <a:ext cx="4015073"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𝑘𝑉𝐴</m:t>
                        </m:r>
                      </m:e>
                      <m:sub>
                        <m:r>
                          <a:rPr lang="en-US" sz="2200" b="0" i="1" smtClean="0">
                            <a:latin typeface="Cambria Math" panose="02040503050406030204" pitchFamily="18" charset="0"/>
                          </a:rPr>
                          <m:t>12</m:t>
                        </m:r>
                      </m:sub>
                    </m:sSub>
                    <m:r>
                      <a:rPr lang="en-US" sz="2200" b="0" i="1" smtClean="0">
                        <a:latin typeface="Cambria Math" panose="02040503050406030204" pitchFamily="18" charset="0"/>
                      </a:rPr>
                      <m:t>=750+500=1250 </m:t>
                    </m:r>
                    <m:r>
                      <a:rPr lang="en-US" sz="2200" b="0" i="1" smtClean="0">
                        <a:latin typeface="Cambria Math" panose="02040503050406030204" pitchFamily="18" charset="0"/>
                      </a:rPr>
                      <m:t>𝑘𝑉𝐴</m:t>
                    </m:r>
                  </m:oMath>
                </a14:m>
                <a:r>
                  <a:rPr lang="en-US" sz="2200" dirty="0"/>
                  <a:t> </a:t>
                </a:r>
              </a:p>
            </p:txBody>
          </p:sp>
        </mc:Choice>
        <mc:Fallback xmlns="">
          <p:sp>
            <p:nvSpPr>
              <p:cNvPr id="15" name="TextBox 14"/>
              <p:cNvSpPr txBox="1">
                <a:spLocks noRot="1" noChangeAspect="1" noMove="1" noResize="1" noEditPoints="1" noAdjustHandles="1" noChangeArrowheads="1" noChangeShapeType="1" noTextEdit="1"/>
              </p:cNvSpPr>
              <p:nvPr/>
            </p:nvSpPr>
            <p:spPr>
              <a:xfrm>
                <a:off x="2191963" y="2480846"/>
                <a:ext cx="4015073" cy="338554"/>
              </a:xfrm>
              <a:prstGeom prst="rect">
                <a:avLst/>
              </a:prstGeom>
              <a:blipFill>
                <a:blip r:embed="rId4"/>
                <a:stretch>
                  <a:fillRect l="-2584" b="-12500"/>
                </a:stretch>
              </a:blipFill>
            </p:spPr>
            <p:txBody>
              <a:bodyPr/>
              <a:lstStyle/>
              <a:p>
                <a:r>
                  <a:rPr lang="en-US">
                    <a:noFill/>
                  </a:rPr>
                  <a:t> </a:t>
                </a:r>
              </a:p>
            </p:txBody>
          </p:sp>
        </mc:Fallback>
      </mc:AlternateContent>
      <p:sp>
        <p:nvSpPr>
          <p:cNvPr id="2" name="Rectangle 1"/>
          <p:cNvSpPr/>
          <p:nvPr/>
        </p:nvSpPr>
        <p:spPr>
          <a:xfrm>
            <a:off x="300048" y="2971800"/>
            <a:ext cx="8310552" cy="430887"/>
          </a:xfrm>
          <a:prstGeom prst="rect">
            <a:avLst/>
          </a:prstGeom>
        </p:spPr>
        <p:txBody>
          <a:bodyPr wrap="square">
            <a:spAutoFit/>
          </a:bodyPr>
          <a:lstStyle/>
          <a:p>
            <a:r>
              <a:rPr lang="en-US" sz="2200" dirty="0"/>
              <a:t>The percent voltage drop from N1 to N2 is</a:t>
            </a:r>
          </a:p>
        </p:txBody>
      </p:sp>
      <mc:AlternateContent xmlns:mc="http://schemas.openxmlformats.org/markup-compatibility/2006" xmlns:a14="http://schemas.microsoft.com/office/drawing/2010/main">
        <mc:Choice Requires="a14">
          <p:sp>
            <p:nvSpPr>
              <p:cNvPr id="13" name="TextBox 12"/>
              <p:cNvSpPr txBox="1"/>
              <p:nvPr/>
            </p:nvSpPr>
            <p:spPr>
              <a:xfrm>
                <a:off x="1698963" y="3429000"/>
                <a:ext cx="5890972" cy="364652"/>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𝑑𝑟𝑜𝑝</m:t>
                        </m:r>
                        <m:r>
                          <a:rPr lang="en-US" sz="2200" b="0" i="1" smtClean="0">
                            <a:latin typeface="Cambria Math" panose="02040503050406030204" pitchFamily="18" charset="0"/>
                          </a:rPr>
                          <m:t>12</m:t>
                        </m:r>
                      </m:sub>
                    </m:sSub>
                    <m:r>
                      <a:rPr lang="en-US" sz="2200" b="0" i="1" smtClean="0">
                        <a:latin typeface="Cambria Math" panose="02040503050406030204" pitchFamily="18" charset="0"/>
                      </a:rPr>
                      <m:t>=0.00003591∗1250∗0.75=0.3308%</m:t>
                    </m:r>
                  </m:oMath>
                </a14:m>
                <a:r>
                  <a:rPr lang="en-US" sz="2200"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1698963" y="3429000"/>
                <a:ext cx="5890972" cy="364652"/>
              </a:xfrm>
              <a:prstGeom prst="rect">
                <a:avLst/>
              </a:prstGeom>
              <a:blipFill>
                <a:blip r:embed="rId5"/>
                <a:stretch>
                  <a:fillRect l="-1656" b="-2372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F2C0ED8-46FE-734D-973F-FBF1693E25AB}"/>
              </a:ext>
            </a:extLst>
          </p:cNvPr>
          <p:cNvSpPr>
            <a:spLocks noGrp="1"/>
          </p:cNvSpPr>
          <p:nvPr>
            <p:ph type="sldNum" sz="quarter" idx="12"/>
          </p:nvPr>
        </p:nvSpPr>
        <p:spPr/>
        <p:txBody>
          <a:bodyPr/>
          <a:lstStyle/>
          <a:p>
            <a:fld id="{5B7A2384-8C5D-49F6-8259-B9A64ECD4852}" type="slidenum">
              <a:rPr lang="en-US" smtClean="0"/>
              <a:t>18</a:t>
            </a:fld>
            <a:endParaRPr lang="en-US"/>
          </a:p>
        </p:txBody>
      </p:sp>
      <p:sp>
        <p:nvSpPr>
          <p:cNvPr id="14" name="Text Placeholder 4">
            <a:extLst>
              <a:ext uri="{FF2B5EF4-FFF2-40B4-BE49-F238E27FC236}">
                <a16:creationId xmlns:a16="http://schemas.microsoft.com/office/drawing/2014/main" id="{7D2BCA7D-D13B-495A-950B-5E6EC132B10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9670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6757" y="29454"/>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4</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0" name="Rectangle 9"/>
          <p:cNvSpPr/>
          <p:nvPr/>
        </p:nvSpPr>
        <p:spPr>
          <a:xfrm>
            <a:off x="260313" y="737340"/>
            <a:ext cx="8739352" cy="430887"/>
          </a:xfrm>
          <a:prstGeom prst="rect">
            <a:avLst/>
          </a:prstGeom>
        </p:spPr>
        <p:txBody>
          <a:bodyPr wrap="square">
            <a:spAutoFit/>
          </a:bodyPr>
          <a:lstStyle/>
          <a:p>
            <a:r>
              <a:rPr lang="en-US" sz="2200" dirty="0"/>
              <a:t>The kVA flowing in segment N2 to N3 is</a:t>
            </a:r>
          </a:p>
        </p:txBody>
      </p:sp>
      <p:sp>
        <p:nvSpPr>
          <p:cNvPr id="3" name="Rectangle 2"/>
          <p:cNvSpPr/>
          <p:nvPr/>
        </p:nvSpPr>
        <p:spPr>
          <a:xfrm>
            <a:off x="286757" y="1626513"/>
            <a:ext cx="8715383" cy="430887"/>
          </a:xfrm>
          <a:prstGeom prst="rect">
            <a:avLst/>
          </a:prstGeom>
        </p:spPr>
        <p:txBody>
          <a:bodyPr wrap="square">
            <a:spAutoFit/>
          </a:bodyPr>
          <a:lstStyle/>
          <a:p>
            <a:r>
              <a:rPr lang="en-US" sz="2200" dirty="0"/>
              <a:t>The percent voltage drop in the last line segment is</a:t>
            </a:r>
          </a:p>
        </p:txBody>
      </p:sp>
      <mc:AlternateContent xmlns:mc="http://schemas.openxmlformats.org/markup-compatibility/2006" xmlns:a14="http://schemas.microsoft.com/office/drawing/2010/main">
        <mc:Choice Requires="a14">
          <p:sp>
            <p:nvSpPr>
              <p:cNvPr id="12" name="TextBox 11"/>
              <p:cNvSpPr txBox="1"/>
              <p:nvPr/>
            </p:nvSpPr>
            <p:spPr>
              <a:xfrm>
                <a:off x="1856658" y="2133600"/>
                <a:ext cx="5579989" cy="364652"/>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𝑑𝑟𝑜𝑝</m:t>
                        </m:r>
                        <m:r>
                          <a:rPr lang="en-US" sz="2200" b="0" i="1" smtClean="0">
                            <a:latin typeface="Cambria Math" panose="02040503050406030204" pitchFamily="18" charset="0"/>
                          </a:rPr>
                          <m:t>23</m:t>
                        </m:r>
                      </m:sub>
                    </m:sSub>
                    <m:r>
                      <a:rPr lang="en-US" sz="2200" b="0" i="1" smtClean="0">
                        <a:latin typeface="Cambria Math" panose="02040503050406030204" pitchFamily="18" charset="0"/>
                      </a:rPr>
                      <m:t>=0.00003591∗500∗0.5=0.0882%</m:t>
                    </m:r>
                  </m:oMath>
                </a14:m>
                <a:r>
                  <a:rPr lang="en-US" sz="2200"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1856658" y="2133600"/>
                <a:ext cx="5579989" cy="364652"/>
              </a:xfrm>
              <a:prstGeom prst="rect">
                <a:avLst/>
              </a:prstGeom>
              <a:blipFill>
                <a:blip r:embed="rId2"/>
                <a:stretch>
                  <a:fillRect l="-1749"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350151" y="1263248"/>
                <a:ext cx="2231060" cy="338554"/>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𝑘𝑉𝐴</m:t>
                        </m:r>
                      </m:e>
                      <m:sub>
                        <m:r>
                          <a:rPr lang="en-US" sz="2200" b="0" i="1" smtClean="0">
                            <a:latin typeface="Cambria Math" panose="02040503050406030204" pitchFamily="18" charset="0"/>
                          </a:rPr>
                          <m:t>23</m:t>
                        </m:r>
                      </m:sub>
                    </m:sSub>
                    <m:r>
                      <a:rPr lang="en-US" sz="2200" b="0" i="1" smtClean="0">
                        <a:latin typeface="Cambria Math" panose="02040503050406030204" pitchFamily="18" charset="0"/>
                      </a:rPr>
                      <m:t>=500 </m:t>
                    </m:r>
                    <m:r>
                      <a:rPr lang="en-US" sz="2200" b="0" i="1" smtClean="0">
                        <a:latin typeface="Cambria Math" panose="02040503050406030204" pitchFamily="18" charset="0"/>
                      </a:rPr>
                      <m:t>𝑘𝑉𝐴</m:t>
                    </m:r>
                  </m:oMath>
                </a14:m>
                <a:r>
                  <a:rPr lang="en-US" sz="2200" dirty="0"/>
                  <a:t> </a:t>
                </a:r>
              </a:p>
            </p:txBody>
          </p:sp>
        </mc:Choice>
        <mc:Fallback xmlns="">
          <p:sp>
            <p:nvSpPr>
              <p:cNvPr id="15" name="TextBox 14"/>
              <p:cNvSpPr txBox="1">
                <a:spLocks noRot="1" noChangeAspect="1" noMove="1" noResize="1" noEditPoints="1" noAdjustHandles="1" noChangeArrowheads="1" noChangeShapeType="1" noTextEdit="1"/>
              </p:cNvSpPr>
              <p:nvPr/>
            </p:nvSpPr>
            <p:spPr>
              <a:xfrm>
                <a:off x="3350151" y="1263248"/>
                <a:ext cx="2231060" cy="338554"/>
              </a:xfrm>
              <a:prstGeom prst="rect">
                <a:avLst/>
              </a:prstGeom>
              <a:blipFill>
                <a:blip r:embed="rId3"/>
                <a:stretch>
                  <a:fillRect l="-4645" r="-546" b="-14286"/>
                </a:stretch>
              </a:blipFill>
            </p:spPr>
            <p:txBody>
              <a:bodyPr/>
              <a:lstStyle/>
              <a:p>
                <a:r>
                  <a:rPr lang="en-US">
                    <a:noFill/>
                  </a:rPr>
                  <a:t> </a:t>
                </a:r>
              </a:p>
            </p:txBody>
          </p:sp>
        </mc:Fallback>
      </mc:AlternateContent>
      <p:sp>
        <p:nvSpPr>
          <p:cNvPr id="2" name="Rectangle 1"/>
          <p:cNvSpPr/>
          <p:nvPr/>
        </p:nvSpPr>
        <p:spPr>
          <a:xfrm>
            <a:off x="310405" y="2590800"/>
            <a:ext cx="8310552" cy="430887"/>
          </a:xfrm>
          <a:prstGeom prst="rect">
            <a:avLst/>
          </a:prstGeom>
        </p:spPr>
        <p:txBody>
          <a:bodyPr wrap="square">
            <a:spAutoFit/>
          </a:bodyPr>
          <a:lstStyle/>
          <a:p>
            <a:r>
              <a:rPr lang="en-US" sz="2200" dirty="0"/>
              <a:t>The total percent voltage drop from N0 to N3 is</a:t>
            </a:r>
          </a:p>
        </p:txBody>
      </p:sp>
      <mc:AlternateContent xmlns:mc="http://schemas.openxmlformats.org/markup-compatibility/2006" xmlns:a14="http://schemas.microsoft.com/office/drawing/2010/main">
        <mc:Choice Requires="a14">
          <p:sp>
            <p:nvSpPr>
              <p:cNvPr id="13" name="TextBox 12"/>
              <p:cNvSpPr txBox="1"/>
              <p:nvPr/>
            </p:nvSpPr>
            <p:spPr>
              <a:xfrm>
                <a:off x="1447800" y="3124200"/>
                <a:ext cx="6294865" cy="364652"/>
              </a:xfrm>
              <a:prstGeom prst="rect">
                <a:avLst/>
              </a:prstGeom>
              <a:noFill/>
            </p:spPr>
            <p:txBody>
              <a:bodyPr wrap="none" lIns="0" tIns="0" rIns="0" bIns="0" rtlCol="0">
                <a:spAutoFit/>
              </a:bodyPr>
              <a:lstStyle/>
              <a:p>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𝑑𝑟𝑜𝑝</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b="0" i="1" smtClean="0">
                        <a:latin typeface="Cambria Math" panose="02040503050406030204" pitchFamily="18" charset="0"/>
                      </a:rPr>
                      <m:t>=0.8205+0.3308+0.0882=1.2396%</m:t>
                    </m:r>
                  </m:oMath>
                </a14:m>
                <a:r>
                  <a:rPr lang="en-US" sz="2200"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1447800" y="3124200"/>
                <a:ext cx="6294865" cy="364652"/>
              </a:xfrm>
              <a:prstGeom prst="rect">
                <a:avLst/>
              </a:prstGeom>
              <a:blipFill>
                <a:blip r:embed="rId4"/>
                <a:stretch>
                  <a:fillRect l="-1550" b="-23729"/>
                </a:stretch>
              </a:blipFill>
            </p:spPr>
            <p:txBody>
              <a:bodyPr/>
              <a:lstStyle/>
              <a:p>
                <a:r>
                  <a:rPr lang="en-US">
                    <a:noFill/>
                  </a:rPr>
                  <a:t> </a:t>
                </a:r>
              </a:p>
            </p:txBody>
          </p:sp>
        </mc:Fallback>
      </mc:AlternateContent>
      <p:sp>
        <p:nvSpPr>
          <p:cNvPr id="4" name="Rectangle 3"/>
          <p:cNvSpPr/>
          <p:nvPr/>
        </p:nvSpPr>
        <p:spPr>
          <a:xfrm>
            <a:off x="310405" y="3657600"/>
            <a:ext cx="8694515" cy="2462213"/>
          </a:xfrm>
          <a:prstGeom prst="rect">
            <a:avLst/>
          </a:prstGeom>
        </p:spPr>
        <p:txBody>
          <a:bodyPr wrap="square">
            <a:spAutoFit/>
          </a:bodyPr>
          <a:lstStyle/>
          <a:p>
            <a:r>
              <a:rPr lang="en-US" sz="2200" dirty="0">
                <a:solidFill>
                  <a:srgbClr val="000000"/>
                </a:solidFill>
              </a:rPr>
              <a:t>The application of the </a:t>
            </a:r>
            <a:r>
              <a:rPr lang="en-US" sz="2200" i="1" dirty="0" err="1">
                <a:solidFill>
                  <a:srgbClr val="000000"/>
                </a:solidFill>
              </a:rPr>
              <a:t>K</a:t>
            </a:r>
            <a:r>
              <a:rPr lang="en-US" sz="2200" i="1" baseline="-25000" dirty="0" err="1">
                <a:solidFill>
                  <a:srgbClr val="000000"/>
                </a:solidFill>
              </a:rPr>
              <a:t>drop</a:t>
            </a:r>
            <a:r>
              <a:rPr lang="en-US" sz="2200" dirty="0">
                <a:solidFill>
                  <a:srgbClr val="000000"/>
                </a:solidFill>
              </a:rPr>
              <a:t> factor provides an easy way of computing the approximate percent voltage drop from a source to a load. It should be </a:t>
            </a:r>
            <a:r>
              <a:rPr lang="en-US" sz="2200" b="1" dirty="0">
                <a:solidFill>
                  <a:srgbClr val="000000"/>
                </a:solidFill>
              </a:rPr>
              <a:t>kept in mind that the assumption has been a perfectly balanced three-phase load, an assumed load power factor, and transposed line segments. </a:t>
            </a:r>
            <a:r>
              <a:rPr lang="en-US" sz="2200" dirty="0">
                <a:solidFill>
                  <a:srgbClr val="000000"/>
                </a:solidFill>
              </a:rPr>
              <a:t>Even with these assumptions, the results will always provide a “ballpark” result that can be used to verify the results of more sophisticated methods of computing voltage drop.</a:t>
            </a:r>
            <a:endParaRPr lang="en-US" sz="2200" dirty="0">
              <a:solidFill>
                <a:srgbClr val="000000"/>
              </a:solidFill>
              <a:effectLst/>
            </a:endParaRPr>
          </a:p>
        </p:txBody>
      </p:sp>
      <p:sp>
        <p:nvSpPr>
          <p:cNvPr id="5" name="Slide Number Placeholder 4">
            <a:extLst>
              <a:ext uri="{FF2B5EF4-FFF2-40B4-BE49-F238E27FC236}">
                <a16:creationId xmlns:a16="http://schemas.microsoft.com/office/drawing/2014/main" id="{C17E67C0-7897-B94C-B4FB-87CA8A9D8615}"/>
              </a:ext>
            </a:extLst>
          </p:cNvPr>
          <p:cNvSpPr>
            <a:spLocks noGrp="1"/>
          </p:cNvSpPr>
          <p:nvPr>
            <p:ph type="sldNum" sz="quarter" idx="12"/>
          </p:nvPr>
        </p:nvSpPr>
        <p:spPr/>
        <p:txBody>
          <a:bodyPr/>
          <a:lstStyle/>
          <a:p>
            <a:fld id="{5B7A2384-8C5D-49F6-8259-B9A64ECD4852}" type="slidenum">
              <a:rPr lang="en-US" smtClean="0"/>
              <a:t>19</a:t>
            </a:fld>
            <a:endParaRPr lang="en-US"/>
          </a:p>
        </p:txBody>
      </p:sp>
      <p:sp>
        <p:nvSpPr>
          <p:cNvPr id="11" name="Text Placeholder 4">
            <a:extLst>
              <a:ext uri="{FF2B5EF4-FFF2-40B4-BE49-F238E27FC236}">
                <a16:creationId xmlns:a16="http://schemas.microsoft.com/office/drawing/2014/main" id="{024E73D9-9F69-40DF-B598-65F47DAFEB7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7150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09800"/>
            <a:ext cx="7772400" cy="1470025"/>
          </a:xfrm>
        </p:spPr>
        <p:txBody>
          <a:bodyPr/>
          <a:lstStyle/>
          <a:p>
            <a:r>
              <a:rPr lang="en-US" sz="4000" dirty="0">
                <a:latin typeface="Times New Roman" panose="02020603050405020304" pitchFamily="18" charset="0"/>
                <a:cs typeface="Times New Roman" panose="02020603050405020304" pitchFamily="18" charset="0"/>
              </a:rPr>
              <a:t>Approximate Method of Analysis</a:t>
            </a: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600200" y="43434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a:rPr>
              <a:t>Acknowledgement: The slides are developed based in part on Distribution System Modeling and Analysis, 4</a:t>
            </a:r>
            <a:r>
              <a:rPr lang="en-US" sz="2000" baseline="30000" dirty="0">
                <a:solidFill>
                  <a:prstClr val="black">
                    <a:tint val="75000"/>
                  </a:prstClr>
                </a:solidFill>
                <a:latin typeface="Calibri"/>
              </a:rPr>
              <a:t>th</a:t>
            </a:r>
            <a:r>
              <a:rPr lang="en-US" sz="2000" dirty="0">
                <a:solidFill>
                  <a:prstClr val="black">
                    <a:tint val="75000"/>
                  </a:prstClr>
                </a:solidFill>
                <a:latin typeface="Calibri"/>
              </a:rPr>
              <a:t> edition, William H. </a:t>
            </a:r>
            <a:r>
              <a:rPr lang="en-US" sz="2000" dirty="0" err="1">
                <a:solidFill>
                  <a:prstClr val="black">
                    <a:tint val="75000"/>
                  </a:prstClr>
                </a:solidFill>
                <a:latin typeface="Calibri"/>
              </a:rPr>
              <a:t>Kersting</a:t>
            </a:r>
            <a:r>
              <a:rPr lang="en-US" sz="2000" dirty="0">
                <a:solidFill>
                  <a:prstClr val="black">
                    <a:tint val="75000"/>
                  </a:prstClr>
                </a:solidFill>
                <a:latin typeface="Calibri"/>
              </a:rPr>
              <a:t>, CRC Press, 2017 </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766" y="0"/>
            <a:ext cx="219483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K Factors</a:t>
            </a:r>
          </a:p>
        </p:txBody>
      </p:sp>
      <p:sp>
        <p:nvSpPr>
          <p:cNvPr id="4" name="Rectangle 3"/>
          <p:cNvSpPr/>
          <p:nvPr/>
        </p:nvSpPr>
        <p:spPr>
          <a:xfrm>
            <a:off x="127508" y="610844"/>
            <a:ext cx="9016492" cy="1323439"/>
          </a:xfrm>
          <a:prstGeom prst="rect">
            <a:avLst/>
          </a:prstGeom>
        </p:spPr>
        <p:txBody>
          <a:bodyPr wrap="square">
            <a:spAutoFit/>
          </a:bodyPr>
          <a:lstStyle/>
          <a:p>
            <a:r>
              <a:rPr lang="en-US" sz="2000" dirty="0"/>
              <a:t>The </a:t>
            </a:r>
            <a:r>
              <a:rPr lang="en-US" sz="2000" i="1" dirty="0" err="1"/>
              <a:t>K</a:t>
            </a:r>
            <a:r>
              <a:rPr lang="en-US" sz="2000" i="1" baseline="-25000" dirty="0" err="1"/>
              <a:t>rise</a:t>
            </a:r>
            <a:r>
              <a:rPr lang="en-US" sz="2000" dirty="0"/>
              <a:t> factor is similar to the </a:t>
            </a:r>
            <a:r>
              <a:rPr lang="en-US" sz="2000" i="1" dirty="0" err="1"/>
              <a:t>K</a:t>
            </a:r>
            <a:r>
              <a:rPr lang="en-US" sz="2000" i="1" baseline="-25000" dirty="0" err="1"/>
              <a:t>drop</a:t>
            </a:r>
            <a:r>
              <a:rPr lang="en-US" sz="2000" dirty="0"/>
              <a:t> factor except now the “load” is a shunt capacitor. When a leading current flows through an inductive reactance, there will be a voltage rise, rather than a voltage drop, across the reactance. This is illustrated by the phasor diagram in Fig.6.</a:t>
            </a:r>
          </a:p>
        </p:txBody>
      </p:sp>
      <p:sp>
        <p:nvSpPr>
          <p:cNvPr id="6" name="Rectangle 5"/>
          <p:cNvSpPr/>
          <p:nvPr/>
        </p:nvSpPr>
        <p:spPr>
          <a:xfrm>
            <a:off x="127508" y="1905000"/>
            <a:ext cx="8864092" cy="400110"/>
          </a:xfrm>
          <a:prstGeom prst="rect">
            <a:avLst/>
          </a:prstGeom>
        </p:spPr>
        <p:txBody>
          <a:bodyPr wrap="square">
            <a:spAutoFit/>
          </a:bodyPr>
          <a:lstStyle/>
          <a:p>
            <a:r>
              <a:rPr lang="en-US" sz="2000" dirty="0"/>
              <a:t>Referring to Fig.6 the voltage rise is defined as:</a:t>
            </a:r>
          </a:p>
        </p:txBody>
      </p:sp>
      <mc:AlternateContent xmlns:mc="http://schemas.openxmlformats.org/markup-compatibility/2006" xmlns:a14="http://schemas.microsoft.com/office/drawing/2010/main">
        <mc:Choice Requires="a14">
          <p:sp>
            <p:nvSpPr>
              <p:cNvPr id="14" name="TextBox 13"/>
              <p:cNvSpPr txBox="1"/>
              <p:nvPr/>
            </p:nvSpPr>
            <p:spPr>
              <a:xfrm>
                <a:off x="2565383" y="2362200"/>
                <a:ext cx="3485185" cy="3535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𝑟𝑖𝑠𝑒</m:t>
                          </m:r>
                        </m:sub>
                      </m:sSub>
                      <m:r>
                        <a:rPr lang="en-US" sz="2000" b="0" i="0"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𝑍</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𝑐𝑎𝑝</m:t>
                              </m:r>
                            </m:sub>
                          </m:sSub>
                          <m:r>
                            <a:rPr lang="en-US" sz="2000" b="0" i="1" smtClean="0">
                              <a:latin typeface="Cambria Math" panose="02040503050406030204" pitchFamily="18" charset="0"/>
                            </a:rPr>
                            <m:t>)</m:t>
                          </m:r>
                        </m:e>
                      </m:d>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𝑐𝑎𝑝</m:t>
                              </m:r>
                            </m:sub>
                          </m:sSub>
                        </m:e>
                      </m:d>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565383" y="2362200"/>
                <a:ext cx="3485185" cy="353558"/>
              </a:xfrm>
              <a:prstGeom prst="rect">
                <a:avLst/>
              </a:prstGeom>
              <a:blipFill>
                <a:blip r:embed="rId2"/>
                <a:stretch>
                  <a:fillRect l="-1224" b="-24561"/>
                </a:stretch>
              </a:blipFill>
            </p:spPr>
            <p:txBody>
              <a:bodyPr/>
              <a:lstStyle/>
              <a:p>
                <a:r>
                  <a:rPr lang="en-US">
                    <a:noFill/>
                  </a:rPr>
                  <a:t> </a:t>
                </a:r>
              </a:p>
            </p:txBody>
          </p:sp>
        </mc:Fallback>
      </mc:AlternateContent>
      <p:sp>
        <p:nvSpPr>
          <p:cNvPr id="15" name="TextBox 14"/>
          <p:cNvSpPr txBox="1"/>
          <p:nvPr/>
        </p:nvSpPr>
        <p:spPr>
          <a:xfrm>
            <a:off x="7315200" y="2362200"/>
            <a:ext cx="482824" cy="400110"/>
          </a:xfrm>
          <a:prstGeom prst="rect">
            <a:avLst/>
          </a:prstGeom>
          <a:noFill/>
        </p:spPr>
        <p:txBody>
          <a:bodyPr wrap="none" rtlCol="0">
            <a:spAutoFit/>
          </a:bodyPr>
          <a:lstStyle/>
          <a:p>
            <a:r>
              <a:rPr lang="en-US" sz="2000" dirty="0"/>
              <a:t>(</a:t>
            </a:r>
            <a:r>
              <a:rPr lang="en-US" altLang="zh-CN" sz="2000" dirty="0"/>
              <a:t>6</a:t>
            </a:r>
            <a:r>
              <a:rPr lang="en-US" sz="2000" dirty="0"/>
              <a:t>)</a:t>
            </a:r>
          </a:p>
        </p:txBody>
      </p:sp>
      <p:pic>
        <p:nvPicPr>
          <p:cNvPr id="2" name="Picture 1"/>
          <p:cNvPicPr>
            <a:picLocks noChangeAspect="1"/>
          </p:cNvPicPr>
          <p:nvPr/>
        </p:nvPicPr>
        <p:blipFill>
          <a:blip r:embed="rId3"/>
          <a:stretch>
            <a:fillRect/>
          </a:stretch>
        </p:blipFill>
        <p:spPr>
          <a:xfrm>
            <a:off x="838200" y="4381500"/>
            <a:ext cx="5695950" cy="1714500"/>
          </a:xfrm>
          <a:prstGeom prst="rect">
            <a:avLst/>
          </a:prstGeom>
        </p:spPr>
      </p:pic>
      <p:sp>
        <p:nvSpPr>
          <p:cNvPr id="9" name="TextBox 8"/>
          <p:cNvSpPr txBox="1"/>
          <p:nvPr/>
        </p:nvSpPr>
        <p:spPr>
          <a:xfrm>
            <a:off x="6495908" y="4832747"/>
            <a:ext cx="2222246" cy="707886"/>
          </a:xfrm>
          <a:prstGeom prst="rect">
            <a:avLst/>
          </a:prstGeom>
          <a:noFill/>
        </p:spPr>
        <p:txBody>
          <a:bodyPr wrap="square" rtlCol="0">
            <a:spAutoFit/>
          </a:bodyPr>
          <a:lstStyle/>
          <a:p>
            <a:pPr algn="ctr"/>
            <a:r>
              <a:rPr lang="en-US" sz="2000" dirty="0"/>
              <a:t>Fig.6 Voltage rise phasor diagram</a:t>
            </a:r>
          </a:p>
        </p:txBody>
      </p:sp>
      <p:sp>
        <p:nvSpPr>
          <p:cNvPr id="3" name="Rectangle 2"/>
          <p:cNvSpPr/>
          <p:nvPr/>
        </p:nvSpPr>
        <p:spPr>
          <a:xfrm>
            <a:off x="161666" y="2819400"/>
            <a:ext cx="8829933" cy="1015663"/>
          </a:xfrm>
          <a:prstGeom prst="rect">
            <a:avLst/>
          </a:prstGeom>
        </p:spPr>
        <p:txBody>
          <a:bodyPr wrap="square">
            <a:spAutoFit/>
          </a:bodyPr>
          <a:lstStyle/>
          <a:p>
            <a:r>
              <a:rPr lang="en-US" sz="2000" dirty="0">
                <a:solidFill>
                  <a:srgbClr val="000000"/>
                </a:solidFill>
              </a:rPr>
              <a:t>In equation (6) it is necessary to take the magnitude of the real part of </a:t>
            </a:r>
            <a:r>
              <a:rPr lang="en-US" sz="2000" i="1" dirty="0">
                <a:solidFill>
                  <a:srgbClr val="000000"/>
                </a:solidFill>
              </a:rPr>
              <a:t>ZI</a:t>
            </a:r>
            <a:r>
              <a:rPr lang="en-US" sz="2000" dirty="0">
                <a:solidFill>
                  <a:srgbClr val="000000"/>
                </a:solidFill>
              </a:rPr>
              <a:t> so that the voltage rise is a positive number. The </a:t>
            </a:r>
            <a:r>
              <a:rPr lang="en-US" sz="2000" i="1" dirty="0" err="1">
                <a:solidFill>
                  <a:srgbClr val="000000"/>
                </a:solidFill>
              </a:rPr>
              <a:t>K</a:t>
            </a:r>
            <a:r>
              <a:rPr lang="en-US" sz="2000" i="1" baseline="-25000" dirty="0" err="1">
                <a:solidFill>
                  <a:srgbClr val="000000"/>
                </a:solidFill>
              </a:rPr>
              <a:t>rise</a:t>
            </a:r>
            <a:r>
              <a:rPr lang="en-US" sz="2000" dirty="0">
                <a:solidFill>
                  <a:srgbClr val="000000"/>
                </a:solidFill>
              </a:rPr>
              <a:t> factor is defined exactly the same as for the </a:t>
            </a:r>
            <a:r>
              <a:rPr lang="en-US" sz="2000" i="1" dirty="0" err="1">
                <a:solidFill>
                  <a:srgbClr val="000000"/>
                </a:solidFill>
              </a:rPr>
              <a:t>K</a:t>
            </a:r>
            <a:r>
              <a:rPr lang="en-US" sz="2000" i="1" baseline="-25000" dirty="0" err="1">
                <a:solidFill>
                  <a:srgbClr val="000000"/>
                </a:solidFill>
              </a:rPr>
              <a:t>drop</a:t>
            </a:r>
            <a:r>
              <a:rPr lang="en-US" sz="2000" dirty="0">
                <a:solidFill>
                  <a:srgbClr val="000000"/>
                </a:solidFill>
              </a:rPr>
              <a:t> factor:</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2565383" y="3810000"/>
                <a:ext cx="3435556" cy="612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𝐾</m:t>
                          </m:r>
                        </m:e>
                        <m:sub>
                          <m:r>
                            <a:rPr lang="en-US" sz="2000" b="0" i="1" smtClean="0">
                              <a:latin typeface="Cambria Math" panose="02040503050406030204" pitchFamily="18" charset="0"/>
                            </a:rPr>
                            <m:t>𝑟𝑖𝑠𝑒</m:t>
                          </m:r>
                        </m:sub>
                      </m:sSub>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𝑃𝑒𝑟𝑐𝑒𝑛𝑡</m:t>
                          </m:r>
                          <m:r>
                            <a:rPr lang="en-US" sz="2000" b="0" i="1" smtClean="0">
                              <a:latin typeface="Cambria Math" panose="02040503050406030204" pitchFamily="18" charset="0"/>
                            </a:rPr>
                            <m:t>_</m:t>
                          </m:r>
                          <m:r>
                            <a:rPr lang="en-US" sz="2000" b="0" i="1" smtClean="0">
                              <a:latin typeface="Cambria Math" panose="02040503050406030204" pitchFamily="18" charset="0"/>
                            </a:rPr>
                            <m:t>𝑉𝑜𝑙𝑡𝑎𝑔𝑒</m:t>
                          </m:r>
                          <m:r>
                            <a:rPr lang="en-US" sz="2000" b="0" i="1" smtClean="0">
                              <a:latin typeface="Cambria Math" panose="02040503050406030204" pitchFamily="18" charset="0"/>
                            </a:rPr>
                            <m:t>_</m:t>
                          </m:r>
                          <m:r>
                            <a:rPr lang="en-US" sz="2000" b="0" i="1" smtClean="0">
                              <a:latin typeface="Cambria Math" panose="02040503050406030204" pitchFamily="18" charset="0"/>
                            </a:rPr>
                            <m:t>𝑅𝑖𝑠𝑒</m:t>
                          </m:r>
                        </m:num>
                        <m:den>
                          <m:r>
                            <a:rPr lang="en-US" sz="2000" b="0" i="1" smtClean="0">
                              <a:latin typeface="Cambria Math" panose="02040503050406030204" pitchFamily="18" charset="0"/>
                            </a:rPr>
                            <m:t>𝑘𝑣𝑎𝑟</m:t>
                          </m:r>
                          <m:r>
                            <a:rPr lang="en-US" sz="2000" b="0" i="1" smtClean="0">
                              <a:latin typeface="Cambria Math" panose="02040503050406030204" pitchFamily="18" charset="0"/>
                            </a:rPr>
                            <m:t>_</m:t>
                          </m:r>
                          <m:r>
                            <a:rPr lang="en-US" sz="2000" b="0" i="1" smtClean="0">
                              <a:latin typeface="Cambria Math" panose="02040503050406030204" pitchFamily="18" charset="0"/>
                            </a:rPr>
                            <m:t>𝑚𝑖𝑙𝑒</m:t>
                          </m:r>
                        </m:den>
                      </m:f>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565383" y="3810000"/>
                <a:ext cx="3435556" cy="612540"/>
              </a:xfrm>
              <a:prstGeom prst="rect">
                <a:avLst/>
              </a:prstGeom>
              <a:blipFill>
                <a:blip r:embed="rId4"/>
                <a:stretch>
                  <a:fillRect/>
                </a:stretch>
              </a:blipFill>
            </p:spPr>
            <p:txBody>
              <a:bodyPr/>
              <a:lstStyle/>
              <a:p>
                <a:r>
                  <a:rPr lang="en-US">
                    <a:noFill/>
                  </a:rPr>
                  <a:t> </a:t>
                </a:r>
              </a:p>
            </p:txBody>
          </p:sp>
        </mc:Fallback>
      </mc:AlternateContent>
      <p:sp>
        <p:nvSpPr>
          <p:cNvPr id="12" name="TextBox 11"/>
          <p:cNvSpPr txBox="1"/>
          <p:nvPr/>
        </p:nvSpPr>
        <p:spPr>
          <a:xfrm>
            <a:off x="7365619" y="3886200"/>
            <a:ext cx="482824" cy="400110"/>
          </a:xfrm>
          <a:prstGeom prst="rect">
            <a:avLst/>
          </a:prstGeom>
          <a:noFill/>
        </p:spPr>
        <p:txBody>
          <a:bodyPr wrap="none" rtlCol="0">
            <a:spAutoFit/>
          </a:bodyPr>
          <a:lstStyle/>
          <a:p>
            <a:r>
              <a:rPr lang="en-US" sz="2000" dirty="0"/>
              <a:t>(</a:t>
            </a:r>
            <a:r>
              <a:rPr lang="en-US" altLang="zh-CN" sz="2000" dirty="0"/>
              <a:t>7</a:t>
            </a:r>
            <a:r>
              <a:rPr lang="en-US" sz="2000" dirty="0"/>
              <a:t>)</a:t>
            </a:r>
          </a:p>
        </p:txBody>
      </p:sp>
      <p:sp>
        <p:nvSpPr>
          <p:cNvPr id="5" name="Slide Number Placeholder 4">
            <a:extLst>
              <a:ext uri="{FF2B5EF4-FFF2-40B4-BE49-F238E27FC236}">
                <a16:creationId xmlns:a16="http://schemas.microsoft.com/office/drawing/2014/main" id="{EA26C3CE-A102-5441-B1F3-A323E273B480}"/>
              </a:ext>
            </a:extLst>
          </p:cNvPr>
          <p:cNvSpPr>
            <a:spLocks noGrp="1"/>
          </p:cNvSpPr>
          <p:nvPr>
            <p:ph type="sldNum" sz="quarter" idx="12"/>
          </p:nvPr>
        </p:nvSpPr>
        <p:spPr/>
        <p:txBody>
          <a:bodyPr/>
          <a:lstStyle/>
          <a:p>
            <a:fld id="{5B7A2384-8C5D-49F6-8259-B9A64ECD4852}" type="slidenum">
              <a:rPr lang="en-US" smtClean="0"/>
              <a:t>20</a:t>
            </a:fld>
            <a:endParaRPr lang="en-US"/>
          </a:p>
        </p:txBody>
      </p:sp>
      <p:sp>
        <p:nvSpPr>
          <p:cNvPr id="13" name="Text Placeholder 4">
            <a:extLst>
              <a:ext uri="{FF2B5EF4-FFF2-40B4-BE49-F238E27FC236}">
                <a16:creationId xmlns:a16="http://schemas.microsoft.com/office/drawing/2014/main" id="{46784BD5-B884-4A28-AE98-FA910BFC00B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1999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51486"/>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5</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4" name="Rectangle 13"/>
          <p:cNvSpPr/>
          <p:nvPr/>
        </p:nvSpPr>
        <p:spPr>
          <a:xfrm>
            <a:off x="152400" y="762000"/>
            <a:ext cx="9016492" cy="430887"/>
          </a:xfrm>
          <a:prstGeom prst="rect">
            <a:avLst/>
          </a:prstGeom>
        </p:spPr>
        <p:txBody>
          <a:bodyPr wrap="square">
            <a:spAutoFit/>
          </a:bodyPr>
          <a:lstStyle/>
          <a:p>
            <a:r>
              <a:rPr lang="en-US" sz="2200" dirty="0"/>
              <a:t>Q1. Calculate the </a:t>
            </a:r>
            <a:r>
              <a:rPr lang="en-US" sz="2200" i="1" dirty="0" err="1"/>
              <a:t>K</a:t>
            </a:r>
            <a:r>
              <a:rPr lang="en-US" sz="2200" i="1" baseline="-25000" dirty="0" err="1"/>
              <a:t>rise</a:t>
            </a:r>
            <a:r>
              <a:rPr lang="en-US" sz="2200" dirty="0"/>
              <a:t> factor for the line of Fig.4 from Example 3.2.</a:t>
            </a:r>
          </a:p>
        </p:txBody>
      </p:sp>
      <p:sp>
        <p:nvSpPr>
          <p:cNvPr id="16" name="TextBox 15"/>
          <p:cNvSpPr txBox="1"/>
          <p:nvPr/>
        </p:nvSpPr>
        <p:spPr>
          <a:xfrm>
            <a:off x="-96761" y="5351591"/>
            <a:ext cx="2839961" cy="707886"/>
          </a:xfrm>
          <a:prstGeom prst="rect">
            <a:avLst/>
          </a:prstGeom>
          <a:noFill/>
        </p:spPr>
        <p:txBody>
          <a:bodyPr wrap="square" rtlCol="0">
            <a:spAutoFit/>
          </a:bodyPr>
          <a:lstStyle/>
          <a:p>
            <a:pPr algn="ctr"/>
            <a:r>
              <a:rPr lang="en-US" sz="2000" dirty="0"/>
              <a:t>Fig.4 Three-phase line configuration</a:t>
            </a:r>
          </a:p>
        </p:txBody>
      </p:sp>
      <p:pic>
        <p:nvPicPr>
          <p:cNvPr id="17" name="Picture 16"/>
          <p:cNvPicPr>
            <a:picLocks noChangeAspect="1"/>
          </p:cNvPicPr>
          <p:nvPr/>
        </p:nvPicPr>
        <p:blipFill>
          <a:blip r:embed="rId2"/>
          <a:stretch>
            <a:fillRect/>
          </a:stretch>
        </p:blipFill>
        <p:spPr>
          <a:xfrm>
            <a:off x="-16334" y="1745402"/>
            <a:ext cx="3006995" cy="3381048"/>
          </a:xfrm>
          <a:prstGeom prst="rect">
            <a:avLst/>
          </a:prstGeom>
        </p:spPr>
      </p:pic>
      <p:sp>
        <p:nvSpPr>
          <p:cNvPr id="11" name="Rectangle 10"/>
          <p:cNvSpPr/>
          <p:nvPr/>
        </p:nvSpPr>
        <p:spPr>
          <a:xfrm>
            <a:off x="3200400" y="1207652"/>
            <a:ext cx="4572000" cy="430887"/>
          </a:xfrm>
          <a:prstGeom prst="rect">
            <a:avLst/>
          </a:prstGeom>
        </p:spPr>
        <p:txBody>
          <a:bodyPr>
            <a:spAutoFit/>
          </a:bodyPr>
          <a:lstStyle/>
          <a:p>
            <a:r>
              <a:rPr lang="en-US" sz="2200" dirty="0">
                <a:solidFill>
                  <a:srgbClr val="000000"/>
                </a:solidFill>
              </a:rPr>
              <a:t>Solution:</a:t>
            </a:r>
            <a:endParaRPr lang="en-US" sz="2200" dirty="0">
              <a:solidFill>
                <a:srgbClr val="000000"/>
              </a:solidFill>
              <a:effectLst/>
            </a:endParaRPr>
          </a:p>
        </p:txBody>
      </p:sp>
      <p:sp>
        <p:nvSpPr>
          <p:cNvPr id="18" name="Rectangle 17"/>
          <p:cNvSpPr/>
          <p:nvPr/>
        </p:nvSpPr>
        <p:spPr>
          <a:xfrm>
            <a:off x="3200400" y="1589016"/>
            <a:ext cx="5784840" cy="769441"/>
          </a:xfrm>
          <a:prstGeom prst="rect">
            <a:avLst/>
          </a:prstGeom>
        </p:spPr>
        <p:txBody>
          <a:bodyPr wrap="square">
            <a:spAutoFit/>
          </a:bodyPr>
          <a:lstStyle/>
          <a:p>
            <a:r>
              <a:rPr lang="en-US" sz="2200" dirty="0">
                <a:solidFill>
                  <a:srgbClr val="000000"/>
                </a:solidFill>
              </a:rPr>
              <a:t>The impedance of 1 mile of line was computed to be: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4846323" y="2404646"/>
                <a:ext cx="2810513" cy="338554"/>
              </a:xfrm>
              <a:prstGeom prst="rect">
                <a:avLst/>
              </a:prstGeom>
              <a:noFill/>
            </p:spPr>
            <p:txBody>
              <a:bodyPr wrap="none" lIns="0" tIns="0" rIns="0" bIns="0" rtlCol="0">
                <a:spAutoFit/>
              </a:bodyPr>
              <a:lstStyle/>
              <a:p>
                <a14:m>
                  <m:oMath xmlns:m="http://schemas.openxmlformats.org/officeDocument/2006/math">
                    <m:r>
                      <a:rPr lang="en-US" sz="2200" b="0" i="1" smtClean="0">
                        <a:latin typeface="Cambria Math" panose="02040503050406030204" pitchFamily="18" charset="0"/>
                      </a:rPr>
                      <m:t>𝑍</m:t>
                    </m:r>
                    <m:r>
                      <a:rPr lang="en-US" sz="2200" b="0" i="1" smtClean="0">
                        <a:latin typeface="Cambria Math" panose="02040503050406030204" pitchFamily="18" charset="0"/>
                      </a:rPr>
                      <m:t>=0.306+</m:t>
                    </m:r>
                    <m:r>
                      <a:rPr lang="en-US" sz="2200" b="0" i="1" smtClean="0">
                        <a:latin typeface="Cambria Math" panose="02040503050406030204" pitchFamily="18" charset="0"/>
                      </a:rPr>
                      <m:t>𝑗</m:t>
                    </m:r>
                    <m:r>
                      <a:rPr lang="en-US" sz="2200" b="0" i="1" smtClean="0">
                        <a:latin typeface="Cambria Math" panose="02040503050406030204" pitchFamily="18" charset="0"/>
                      </a:rPr>
                      <m:t>0.6272 </m:t>
                    </m:r>
                    <m:r>
                      <m:rPr>
                        <m:sty m:val="p"/>
                      </m:rPr>
                      <a:rPr lang="el-GR" sz="2200" i="1">
                        <a:latin typeface="Cambria Math" panose="02040503050406030204" pitchFamily="18" charset="0"/>
                        <a:ea typeface="Cambria Math" panose="02040503050406030204" pitchFamily="18" charset="0"/>
                      </a:rPr>
                      <m:t>Ω</m:t>
                    </m:r>
                  </m:oMath>
                </a14:m>
                <a:r>
                  <a:rPr lang="en-US" sz="2200"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4846323" y="2404646"/>
                <a:ext cx="2810513" cy="338554"/>
              </a:xfrm>
              <a:prstGeom prst="rect">
                <a:avLst/>
              </a:prstGeom>
              <a:blipFill>
                <a:blip r:embed="rId3"/>
                <a:stretch>
                  <a:fillRect l="-3471" r="-217" b="-33929"/>
                </a:stretch>
              </a:blipFill>
            </p:spPr>
            <p:txBody>
              <a:bodyPr/>
              <a:lstStyle/>
              <a:p>
                <a:r>
                  <a:rPr lang="en-US">
                    <a:noFill/>
                  </a:rPr>
                  <a:t> </a:t>
                </a:r>
              </a:p>
            </p:txBody>
          </p:sp>
        </mc:Fallback>
      </mc:AlternateContent>
      <p:sp>
        <p:nvSpPr>
          <p:cNvPr id="20" name="Rectangle 19"/>
          <p:cNvSpPr/>
          <p:nvPr/>
        </p:nvSpPr>
        <p:spPr>
          <a:xfrm>
            <a:off x="3258207" y="2911551"/>
            <a:ext cx="6096000" cy="769441"/>
          </a:xfrm>
          <a:prstGeom prst="rect">
            <a:avLst/>
          </a:prstGeom>
        </p:spPr>
        <p:txBody>
          <a:bodyPr wrap="square">
            <a:spAutoFit/>
          </a:bodyPr>
          <a:lstStyle/>
          <a:p>
            <a:r>
              <a:rPr lang="en-US" sz="2200" dirty="0">
                <a:solidFill>
                  <a:srgbClr val="000000"/>
                </a:solidFill>
              </a:rPr>
              <a:t>The current taken by a 1 </a:t>
            </a:r>
            <a:r>
              <a:rPr lang="en-US" sz="2200" dirty="0" err="1">
                <a:solidFill>
                  <a:srgbClr val="000000"/>
                </a:solidFill>
              </a:rPr>
              <a:t>kvar</a:t>
            </a:r>
            <a:r>
              <a:rPr lang="en-US" sz="2200" dirty="0">
                <a:solidFill>
                  <a:srgbClr val="000000"/>
                </a:solidFill>
              </a:rPr>
              <a:t> three-phase capacitor bank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3437825" y="3786953"/>
                <a:ext cx="5736763" cy="527837"/>
              </a:xfrm>
              <a:prstGeom prst="rect">
                <a:avLst/>
              </a:prstGeom>
              <a:noFill/>
            </p:spPr>
            <p:txBody>
              <a:bodyPr wrap="none" lIns="0" tIns="0" rIns="0" bIns="0" rtlCol="0">
                <a:spAutoFit/>
              </a:bodyPr>
              <a:lstStyle/>
              <a:p>
                <a:r>
                  <a:rPr lang="en-US" sz="2200" b="0" dirty="0"/>
                  <a:t>I</a:t>
                </a:r>
                <a14:m>
                  <m:oMath xmlns:m="http://schemas.openxmlformats.org/officeDocument/2006/math">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1_</m:t>
                        </m:r>
                        <m:r>
                          <a:rPr lang="en-US" sz="2200" b="0" i="1" smtClean="0">
                            <a:latin typeface="Cambria Math" panose="02040503050406030204" pitchFamily="18" charset="0"/>
                          </a:rPr>
                          <m:t>𝑘𝑣𝑎𝑟</m:t>
                        </m:r>
                      </m:num>
                      <m:den>
                        <m:rad>
                          <m:radPr>
                            <m:degHide m:val="on"/>
                            <m:ctrlPr>
                              <a:rPr lang="en-US" sz="2200" b="0" i="1" smtClean="0">
                                <a:latin typeface="Cambria Math" panose="02040503050406030204" pitchFamily="18" charset="0"/>
                              </a:rPr>
                            </m:ctrlPr>
                          </m:radPr>
                          <m:deg/>
                          <m:e>
                            <m:r>
                              <a:rPr lang="en-US" sz="2200" b="0" i="1" smtClean="0">
                                <a:latin typeface="Cambria Math" panose="02040503050406030204" pitchFamily="18" charset="0"/>
                              </a:rPr>
                              <m:t>3</m:t>
                            </m:r>
                          </m:e>
                        </m:rad>
                        <m:r>
                          <a:rPr lang="en-US" sz="2200" b="0" i="1" smtClean="0">
                            <a:latin typeface="Cambria Math" panose="02040503050406030204" pitchFamily="18" charset="0"/>
                          </a:rPr>
                          <m:t>∗</m:t>
                        </m:r>
                        <m:r>
                          <a:rPr lang="en-US" sz="2200" b="0" i="1" smtClean="0">
                            <a:latin typeface="Cambria Math" panose="02040503050406030204" pitchFamily="18" charset="0"/>
                          </a:rPr>
                          <m:t>𝑘</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𝐿𝐿</m:t>
                            </m:r>
                          </m:sub>
                        </m:sSub>
                      </m:den>
                    </m:f>
                  </m:oMath>
                </a14:m>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90=</m:t>
                    </m:r>
                    <m:f>
                      <m:fPr>
                        <m:ctrlPr>
                          <a:rPr lang="en-US" sz="2200" i="1">
                            <a:latin typeface="Cambria Math" panose="02040503050406030204" pitchFamily="18" charset="0"/>
                          </a:rPr>
                        </m:ctrlPr>
                      </m:fPr>
                      <m:num>
                        <m:r>
                          <a:rPr lang="en-US" sz="2200" i="1">
                            <a:latin typeface="Cambria Math" panose="02040503050406030204" pitchFamily="18" charset="0"/>
                          </a:rPr>
                          <m:t>1</m:t>
                        </m:r>
                      </m:num>
                      <m:den>
                        <m:rad>
                          <m:radPr>
                            <m:degHide m:val="on"/>
                            <m:ctrlPr>
                              <a:rPr lang="en-US" sz="2200" i="1">
                                <a:latin typeface="Cambria Math" panose="02040503050406030204" pitchFamily="18" charset="0"/>
                              </a:rPr>
                            </m:ctrlPr>
                          </m:radPr>
                          <m:deg/>
                          <m:e>
                            <m:r>
                              <a:rPr lang="en-US" sz="2200" i="1">
                                <a:latin typeface="Cambria Math" panose="02040503050406030204" pitchFamily="18" charset="0"/>
                              </a:rPr>
                              <m:t>3</m:t>
                            </m:r>
                          </m:e>
                        </m:rad>
                        <m:r>
                          <a:rPr lang="en-US" sz="2200" i="1">
                            <a:latin typeface="Cambria Math" panose="02040503050406030204" pitchFamily="18" charset="0"/>
                          </a:rPr>
                          <m:t>∗</m:t>
                        </m:r>
                        <m:r>
                          <a:rPr lang="en-US" sz="2200" b="0" i="1" smtClean="0">
                            <a:latin typeface="Cambria Math" panose="02040503050406030204" pitchFamily="18" charset="0"/>
                          </a:rPr>
                          <m:t>12.47</m:t>
                        </m:r>
                      </m:den>
                    </m:f>
                    <m:r>
                      <a:rPr lang="en-US" sz="2200" i="1">
                        <a:latin typeface="Cambria Math" panose="02040503050406030204" pitchFamily="18" charset="0"/>
                        <a:ea typeface="Cambria Math" panose="02040503050406030204" pitchFamily="18" charset="0"/>
                      </a:rPr>
                      <m:t>∠90</m:t>
                    </m:r>
                  </m:oMath>
                </a14:m>
                <a:r>
                  <a:rPr lang="en-US" sz="2200" dirty="0"/>
                  <a:t> = </a:t>
                </a:r>
                <a14:m>
                  <m:oMath xmlns:m="http://schemas.openxmlformats.org/officeDocument/2006/math">
                    <m:r>
                      <a:rPr lang="en-US" sz="2200" b="0" i="1" smtClean="0">
                        <a:latin typeface="Cambria Math" panose="02040503050406030204" pitchFamily="18" charset="0"/>
                      </a:rPr>
                      <m:t>0.046299</m:t>
                    </m:r>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90</m:t>
                    </m:r>
                  </m:oMath>
                </a14:m>
                <a:r>
                  <a:rPr lang="en-US" sz="2200" dirty="0"/>
                  <a:t> A </a:t>
                </a:r>
              </a:p>
            </p:txBody>
          </p:sp>
        </mc:Choice>
        <mc:Fallback xmlns="">
          <p:sp>
            <p:nvSpPr>
              <p:cNvPr id="21" name="TextBox 20"/>
              <p:cNvSpPr txBox="1">
                <a:spLocks noRot="1" noChangeAspect="1" noMove="1" noResize="1" noEditPoints="1" noAdjustHandles="1" noChangeArrowheads="1" noChangeShapeType="1" noTextEdit="1"/>
              </p:cNvSpPr>
              <p:nvPr/>
            </p:nvSpPr>
            <p:spPr>
              <a:xfrm>
                <a:off x="3437825" y="3786953"/>
                <a:ext cx="5736763" cy="527837"/>
              </a:xfrm>
              <a:prstGeom prst="rect">
                <a:avLst/>
              </a:prstGeom>
              <a:blipFill>
                <a:blip r:embed="rId4"/>
                <a:stretch>
                  <a:fillRect l="-2976" t="-1149" r="-2019" b="-10345"/>
                </a:stretch>
              </a:blipFill>
            </p:spPr>
            <p:txBody>
              <a:bodyPr/>
              <a:lstStyle/>
              <a:p>
                <a:r>
                  <a:rPr lang="en-US">
                    <a:noFill/>
                  </a:rPr>
                  <a:t> </a:t>
                </a:r>
              </a:p>
            </p:txBody>
          </p:sp>
        </mc:Fallback>
      </mc:AlternateContent>
      <p:sp>
        <p:nvSpPr>
          <p:cNvPr id="22" name="Rectangle 21"/>
          <p:cNvSpPr/>
          <p:nvPr/>
        </p:nvSpPr>
        <p:spPr>
          <a:xfrm>
            <a:off x="3197403" y="4617747"/>
            <a:ext cx="5916381" cy="430887"/>
          </a:xfrm>
          <a:prstGeom prst="rect">
            <a:avLst/>
          </a:prstGeom>
        </p:spPr>
        <p:txBody>
          <a:bodyPr wrap="square">
            <a:spAutoFit/>
          </a:bodyPr>
          <a:lstStyle/>
          <a:p>
            <a:r>
              <a:rPr lang="en-US" sz="2200" dirty="0">
                <a:solidFill>
                  <a:srgbClr val="000000"/>
                </a:solidFill>
              </a:rPr>
              <a:t>The voltage rise per </a:t>
            </a:r>
            <a:r>
              <a:rPr lang="en-US" sz="2200" dirty="0" err="1">
                <a:solidFill>
                  <a:srgbClr val="000000"/>
                </a:solidFill>
              </a:rPr>
              <a:t>kvar</a:t>
            </a:r>
            <a:r>
              <a:rPr lang="en-US" sz="2200" dirty="0">
                <a:solidFill>
                  <a:srgbClr val="000000"/>
                </a:solidFill>
              </a:rPr>
              <a:t>-mile is computed to be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3" name="TextBox 22"/>
              <p:cNvSpPr txBox="1"/>
              <p:nvPr/>
            </p:nvSpPr>
            <p:spPr>
              <a:xfrm>
                <a:off x="3210869" y="5063399"/>
                <a:ext cx="5980756" cy="9691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𝑟𝑖𝑠𝑒</m:t>
                          </m:r>
                        </m:sub>
                      </m:sSub>
                      <m:r>
                        <a:rPr lang="en-US" sz="2000" b="0" i="0"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𝑍</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𝑐𝑎𝑝</m:t>
                              </m:r>
                            </m:sub>
                          </m:sSub>
                          <m:r>
                            <a:rPr lang="en-US" sz="2000" b="0" i="1" smtClean="0">
                              <a:latin typeface="Cambria Math" panose="02040503050406030204" pitchFamily="18" charset="0"/>
                            </a:rPr>
                            <m:t>)</m:t>
                          </m:r>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𝑅𝑒</m:t>
                          </m:r>
                          <m:r>
                            <a:rPr lang="en-US" sz="2000" i="1">
                              <a:latin typeface="Cambria Math" panose="02040503050406030204" pitchFamily="18" charset="0"/>
                            </a:rPr>
                            <m:t>(</m:t>
                          </m:r>
                          <m:d>
                            <m:dPr>
                              <m:ctrlPr>
                                <a:rPr lang="en-US" sz="2000" b="0" i="1" smtClean="0">
                                  <a:latin typeface="Cambria Math" panose="02040503050406030204" pitchFamily="18" charset="0"/>
                                </a:rPr>
                              </m:ctrlPr>
                            </m:dPr>
                            <m:e>
                              <m:r>
                                <a:rPr lang="en-US" sz="2000" i="1">
                                  <a:latin typeface="Cambria Math" panose="02040503050406030204" pitchFamily="18" charset="0"/>
                                </a:rPr>
                                <m:t>0.306+</m:t>
                              </m:r>
                              <m:r>
                                <a:rPr lang="en-US" sz="2000" i="1">
                                  <a:latin typeface="Cambria Math" panose="02040503050406030204" pitchFamily="18" charset="0"/>
                                </a:rPr>
                                <m:t>𝑗</m:t>
                              </m:r>
                              <m:r>
                                <a:rPr lang="en-US" sz="2000" i="1">
                                  <a:latin typeface="Cambria Math" panose="02040503050406030204" pitchFamily="18" charset="0"/>
                                </a:rPr>
                                <m:t>0.6272</m:t>
                              </m:r>
                            </m:e>
                          </m:d>
                          <m:r>
                            <a:rPr lang="en-US" sz="2000" b="0" i="1" smtClean="0">
                              <a:latin typeface="Cambria Math" panose="02040503050406030204" pitchFamily="18" charset="0"/>
                            </a:rPr>
                            <m:t>∗</m:t>
                          </m:r>
                          <m:r>
                            <a:rPr lang="en-US" sz="2000" i="1">
                              <a:latin typeface="Cambria Math" panose="02040503050406030204" pitchFamily="18" charset="0"/>
                            </a:rPr>
                            <m:t>0.046299</m:t>
                          </m:r>
                          <m:r>
                            <a:rPr lang="en-US" sz="2000" i="1">
                              <a:latin typeface="Cambria Math" panose="02040503050406030204" pitchFamily="18" charset="0"/>
                              <a:ea typeface="Cambria Math" panose="02040503050406030204" pitchFamily="18" charset="0"/>
                            </a:rPr>
                            <m:t>∠90</m:t>
                          </m:r>
                          <m:r>
                            <a:rPr lang="en-US" sz="2000" i="1">
                              <a:latin typeface="Cambria Math" panose="02040503050406030204" pitchFamily="18" charset="0"/>
                            </a:rPr>
                            <m:t>)</m:t>
                          </m:r>
                        </m:e>
                      </m:d>
                    </m:oMath>
                  </m:oMathPara>
                </a14:m>
                <a:endParaRPr lang="en-US" sz="2000" dirty="0"/>
              </a:p>
              <a:p>
                <a:r>
                  <a:rPr lang="en-US" sz="2000" dirty="0"/>
                  <a:t> </a:t>
                </a:r>
                <a14:m>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0.029037 </m:t>
                    </m:r>
                    <m:r>
                      <m:rPr>
                        <m:sty m:val="p"/>
                      </m:rPr>
                      <a:rPr lang="en-US" sz="2000" b="0" i="0" smtClean="0">
                        <a:latin typeface="Cambria Math" panose="02040503050406030204" pitchFamily="18" charset="0"/>
                      </a:rPr>
                      <m:t>V</m:t>
                    </m:r>
                  </m:oMath>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210869" y="5063399"/>
                <a:ext cx="5980756" cy="969111"/>
              </a:xfrm>
              <a:prstGeom prst="rect">
                <a:avLst/>
              </a:prstGeom>
              <a:blipFill>
                <a:blip r:embed="rId5"/>
                <a:stretch>
                  <a:fillRect b="-188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9C42DC0-28F5-BE49-973A-8289F8879E6F}"/>
              </a:ext>
            </a:extLst>
          </p:cNvPr>
          <p:cNvSpPr>
            <a:spLocks noGrp="1"/>
          </p:cNvSpPr>
          <p:nvPr>
            <p:ph type="sldNum" sz="quarter" idx="12"/>
          </p:nvPr>
        </p:nvSpPr>
        <p:spPr/>
        <p:txBody>
          <a:bodyPr/>
          <a:lstStyle/>
          <a:p>
            <a:fld id="{5B7A2384-8C5D-49F6-8259-B9A64ECD4852}" type="slidenum">
              <a:rPr lang="en-US" smtClean="0"/>
              <a:t>21</a:t>
            </a:fld>
            <a:endParaRPr lang="en-US"/>
          </a:p>
        </p:txBody>
      </p:sp>
      <p:sp>
        <p:nvSpPr>
          <p:cNvPr id="15" name="Text Placeholder 4">
            <a:extLst>
              <a:ext uri="{FF2B5EF4-FFF2-40B4-BE49-F238E27FC236}">
                <a16:creationId xmlns:a16="http://schemas.microsoft.com/office/drawing/2014/main" id="{89D1E4DF-448C-4611-BB43-40717646AEB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137621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5280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5</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4" name="Rectangle 13"/>
          <p:cNvSpPr/>
          <p:nvPr/>
        </p:nvSpPr>
        <p:spPr>
          <a:xfrm>
            <a:off x="152400" y="762000"/>
            <a:ext cx="9016492" cy="430887"/>
          </a:xfrm>
          <a:prstGeom prst="rect">
            <a:avLst/>
          </a:prstGeom>
        </p:spPr>
        <p:txBody>
          <a:bodyPr wrap="square">
            <a:spAutoFit/>
          </a:bodyPr>
          <a:lstStyle/>
          <a:p>
            <a:r>
              <a:rPr lang="en-US" sz="2200" dirty="0"/>
              <a:t>Q1. Calculate the </a:t>
            </a:r>
            <a:r>
              <a:rPr lang="en-US" sz="2200" i="1" dirty="0" err="1"/>
              <a:t>K</a:t>
            </a:r>
            <a:r>
              <a:rPr lang="en-US" sz="2200" i="1" baseline="-25000" dirty="0" err="1"/>
              <a:t>rise</a:t>
            </a:r>
            <a:r>
              <a:rPr lang="en-US" sz="2200" dirty="0"/>
              <a:t> factor for the line of Fig.4 from Example 3.2.</a:t>
            </a:r>
          </a:p>
        </p:txBody>
      </p:sp>
      <p:sp>
        <p:nvSpPr>
          <p:cNvPr id="16" name="TextBox 15"/>
          <p:cNvSpPr txBox="1"/>
          <p:nvPr/>
        </p:nvSpPr>
        <p:spPr>
          <a:xfrm>
            <a:off x="-213700" y="5203033"/>
            <a:ext cx="3124200" cy="707886"/>
          </a:xfrm>
          <a:prstGeom prst="rect">
            <a:avLst/>
          </a:prstGeom>
          <a:noFill/>
        </p:spPr>
        <p:txBody>
          <a:bodyPr wrap="square" rtlCol="0">
            <a:spAutoFit/>
          </a:bodyPr>
          <a:lstStyle/>
          <a:p>
            <a:pPr algn="ctr"/>
            <a:r>
              <a:rPr lang="en-US" sz="2000" dirty="0"/>
              <a:t>Fig.4 Three-phase line configuration</a:t>
            </a:r>
          </a:p>
        </p:txBody>
      </p:sp>
      <p:pic>
        <p:nvPicPr>
          <p:cNvPr id="17" name="Picture 16"/>
          <p:cNvPicPr>
            <a:picLocks noChangeAspect="1"/>
          </p:cNvPicPr>
          <p:nvPr/>
        </p:nvPicPr>
        <p:blipFill>
          <a:blip r:embed="rId2"/>
          <a:stretch>
            <a:fillRect/>
          </a:stretch>
        </p:blipFill>
        <p:spPr>
          <a:xfrm>
            <a:off x="0" y="2002633"/>
            <a:ext cx="2846333" cy="3200400"/>
          </a:xfrm>
          <a:prstGeom prst="rect">
            <a:avLst/>
          </a:prstGeom>
        </p:spPr>
      </p:pic>
      <p:sp>
        <p:nvSpPr>
          <p:cNvPr id="11" name="Rectangle 10"/>
          <p:cNvSpPr/>
          <p:nvPr/>
        </p:nvSpPr>
        <p:spPr>
          <a:xfrm>
            <a:off x="3200400" y="1207652"/>
            <a:ext cx="4572000" cy="430887"/>
          </a:xfrm>
          <a:prstGeom prst="rect">
            <a:avLst/>
          </a:prstGeom>
        </p:spPr>
        <p:txBody>
          <a:bodyPr>
            <a:spAutoFit/>
          </a:bodyPr>
          <a:lstStyle/>
          <a:p>
            <a:r>
              <a:rPr lang="en-US" sz="2200" dirty="0">
                <a:solidFill>
                  <a:srgbClr val="000000"/>
                </a:solidFill>
              </a:rPr>
              <a:t>Solution:</a:t>
            </a:r>
            <a:endParaRPr lang="en-US" sz="2200" dirty="0">
              <a:solidFill>
                <a:srgbClr val="000000"/>
              </a:solidFill>
              <a:effectLst/>
            </a:endParaRPr>
          </a:p>
        </p:txBody>
      </p:sp>
      <p:sp>
        <p:nvSpPr>
          <p:cNvPr id="18" name="Rectangle 17"/>
          <p:cNvSpPr/>
          <p:nvPr/>
        </p:nvSpPr>
        <p:spPr>
          <a:xfrm>
            <a:off x="3200400" y="1650546"/>
            <a:ext cx="5784840" cy="430887"/>
          </a:xfrm>
          <a:prstGeom prst="rect">
            <a:avLst/>
          </a:prstGeom>
        </p:spPr>
        <p:txBody>
          <a:bodyPr wrap="square">
            <a:spAutoFit/>
          </a:bodyPr>
          <a:lstStyle/>
          <a:p>
            <a:r>
              <a:rPr lang="en-US" sz="2200" dirty="0"/>
              <a:t>The nominal line-to-neutral voltage is</a:t>
            </a:r>
          </a:p>
        </p:txBody>
      </p:sp>
      <mc:AlternateContent xmlns:mc="http://schemas.openxmlformats.org/markup-compatibility/2006" xmlns:a14="http://schemas.microsoft.com/office/drawing/2010/main">
        <mc:Choice Requires="a14">
          <p:sp>
            <p:nvSpPr>
              <p:cNvPr id="19" name="TextBox 18"/>
              <p:cNvSpPr txBox="1"/>
              <p:nvPr/>
            </p:nvSpPr>
            <p:spPr>
              <a:xfrm>
                <a:off x="4495800" y="2189381"/>
                <a:ext cx="3081100" cy="699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𝐿𝑁</m:t>
                          </m:r>
                        </m:sub>
                      </m:sSub>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12470</m:t>
                          </m:r>
                        </m:num>
                        <m:den>
                          <m:rad>
                            <m:radPr>
                              <m:degHide m:val="on"/>
                              <m:ctrlPr>
                                <a:rPr lang="en-US" sz="2200" i="1">
                                  <a:latin typeface="Cambria Math" panose="02040503050406030204" pitchFamily="18" charset="0"/>
                                </a:rPr>
                              </m:ctrlPr>
                            </m:radPr>
                            <m:deg/>
                            <m:e>
                              <m:r>
                                <a:rPr lang="en-US" sz="2200" i="1">
                                  <a:latin typeface="Cambria Math" panose="02040503050406030204" pitchFamily="18" charset="0"/>
                                </a:rPr>
                                <m:t>3</m:t>
                              </m:r>
                            </m:e>
                          </m:rad>
                        </m:den>
                      </m:f>
                      <m:r>
                        <a:rPr lang="en-US" sz="2200" b="0" i="1" smtClean="0">
                          <a:latin typeface="Cambria Math" panose="02040503050406030204" pitchFamily="18" charset="0"/>
                        </a:rPr>
                        <m:t>=7199.6 </m:t>
                      </m:r>
                      <m:r>
                        <a:rPr lang="en-US" sz="2200" b="0" i="1" smtClean="0">
                          <a:latin typeface="Cambria Math" panose="02040503050406030204" pitchFamily="18" charset="0"/>
                        </a:rPr>
                        <m:t>𝑉</m:t>
                      </m:r>
                    </m:oMath>
                  </m:oMathPara>
                </a14:m>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95800" y="2189381"/>
                <a:ext cx="3081100" cy="699422"/>
              </a:xfrm>
              <a:prstGeom prst="rect">
                <a:avLst/>
              </a:prstGeom>
              <a:blipFill>
                <a:blip r:embed="rId3"/>
                <a:stretch>
                  <a:fillRect/>
                </a:stretch>
              </a:blipFill>
            </p:spPr>
            <p:txBody>
              <a:bodyPr/>
              <a:lstStyle/>
              <a:p>
                <a:r>
                  <a:rPr lang="en-US">
                    <a:noFill/>
                  </a:rPr>
                  <a:t> </a:t>
                </a:r>
              </a:p>
            </p:txBody>
          </p:sp>
        </mc:Fallback>
      </mc:AlternateContent>
      <p:sp>
        <p:nvSpPr>
          <p:cNvPr id="20" name="Rectangle 19"/>
          <p:cNvSpPr/>
          <p:nvPr/>
        </p:nvSpPr>
        <p:spPr>
          <a:xfrm>
            <a:off x="3281855" y="3360255"/>
            <a:ext cx="6096000" cy="430887"/>
          </a:xfrm>
          <a:prstGeom prst="rect">
            <a:avLst/>
          </a:prstGeom>
        </p:spPr>
        <p:txBody>
          <a:bodyPr wrap="square">
            <a:spAutoFit/>
          </a:bodyPr>
          <a:lstStyle/>
          <a:p>
            <a:r>
              <a:rPr lang="en-US" sz="2200" dirty="0"/>
              <a:t>The </a:t>
            </a:r>
            <a:r>
              <a:rPr lang="en-US" sz="2200" i="1" dirty="0" err="1"/>
              <a:t>K</a:t>
            </a:r>
            <a:r>
              <a:rPr lang="en-US" sz="2200" i="1" baseline="-25000" dirty="0" err="1"/>
              <a:t>rise</a:t>
            </a:r>
            <a:r>
              <a:rPr lang="en-US" sz="2200" dirty="0"/>
              <a:t> factor is then</a:t>
            </a:r>
          </a:p>
        </p:txBody>
      </p:sp>
      <mc:AlternateContent xmlns:mc="http://schemas.openxmlformats.org/markup-compatibility/2006" xmlns:a14="http://schemas.microsoft.com/office/drawing/2010/main">
        <mc:Choice Requires="a14">
          <p:sp>
            <p:nvSpPr>
              <p:cNvPr id="21" name="TextBox 20"/>
              <p:cNvSpPr txBox="1"/>
              <p:nvPr/>
            </p:nvSpPr>
            <p:spPr>
              <a:xfrm>
                <a:off x="2819400" y="4035034"/>
                <a:ext cx="6227602" cy="13508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𝐾</m:t>
                          </m:r>
                        </m:e>
                        <m:sub>
                          <m:r>
                            <a:rPr lang="en-US" sz="2200" i="1">
                              <a:latin typeface="Cambria Math" panose="02040503050406030204" pitchFamily="18" charset="0"/>
                            </a:rPr>
                            <m:t>𝑟𝑖𝑠𝑒</m:t>
                          </m:r>
                        </m:sub>
                      </m:sSub>
                      <m:r>
                        <a:rPr lang="en-US" sz="2200">
                          <a:latin typeface="Cambria Math" panose="02040503050406030204" pitchFamily="18" charset="0"/>
                        </a:rPr>
                        <m:t>=</m:t>
                      </m:r>
                      <m:f>
                        <m:fPr>
                          <m:ctrlPr>
                            <a:rPr lang="en-US" sz="2200" i="1">
                              <a:latin typeface="Cambria Math" panose="02040503050406030204" pitchFamily="18" charset="0"/>
                            </a:rPr>
                          </m:ctrlPr>
                        </m:fPr>
                        <m:num>
                          <m:r>
                            <a:rPr lang="en-US" sz="2200" i="1" smtClean="0">
                              <a:latin typeface="Cambria Math" panose="02040503050406030204" pitchFamily="18" charset="0"/>
                            </a:rPr>
                            <m:t>𝑃𝑒𝑟𝑐𝑒𝑛𝑡</m:t>
                          </m:r>
                          <m:r>
                            <a:rPr lang="en-US" sz="2200" i="1" smtClean="0">
                              <a:latin typeface="Cambria Math" panose="02040503050406030204" pitchFamily="18" charset="0"/>
                            </a:rPr>
                            <m:t>_</m:t>
                          </m:r>
                          <m:r>
                            <a:rPr lang="en-US" sz="2200" i="1" smtClean="0">
                              <a:latin typeface="Cambria Math" panose="02040503050406030204" pitchFamily="18" charset="0"/>
                            </a:rPr>
                            <m:t>𝑉𝑜𝑙𝑡𝑎𝑔𝑒</m:t>
                          </m:r>
                          <m:r>
                            <a:rPr lang="en-US" sz="2200" i="1" smtClean="0">
                              <a:latin typeface="Cambria Math" panose="02040503050406030204" pitchFamily="18" charset="0"/>
                            </a:rPr>
                            <m:t>_</m:t>
                          </m:r>
                          <m:r>
                            <a:rPr lang="en-US" sz="2200" i="1" smtClean="0">
                              <a:latin typeface="Cambria Math" panose="02040503050406030204" pitchFamily="18" charset="0"/>
                            </a:rPr>
                            <m:t>𝑅𝑖𝑠𝑒</m:t>
                          </m:r>
                        </m:num>
                        <m:den>
                          <m:r>
                            <a:rPr lang="en-US" sz="2200" i="1">
                              <a:latin typeface="Cambria Math" panose="02040503050406030204" pitchFamily="18" charset="0"/>
                            </a:rPr>
                            <m:t>𝑘𝑣𝑎𝑟</m:t>
                          </m:r>
                          <m:r>
                            <a:rPr lang="en-US" sz="2200" i="1">
                              <a:latin typeface="Cambria Math" panose="02040503050406030204" pitchFamily="18" charset="0"/>
                            </a:rPr>
                            <m:t>_</m:t>
                          </m:r>
                          <m:r>
                            <a:rPr lang="en-US" sz="2200" i="1">
                              <a:latin typeface="Cambria Math" panose="02040503050406030204" pitchFamily="18" charset="0"/>
                            </a:rPr>
                            <m:t>𝑚𝑖𝑙𝑒</m:t>
                          </m:r>
                        </m:den>
                      </m:f>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0.029037</m:t>
                          </m:r>
                        </m:num>
                        <m:den>
                          <m:r>
                            <a:rPr lang="en-US" sz="2200" b="0" i="1" smtClean="0">
                              <a:latin typeface="Cambria Math" panose="02040503050406030204" pitchFamily="18" charset="0"/>
                            </a:rPr>
                            <m:t>7199.6</m:t>
                          </m:r>
                        </m:den>
                      </m:f>
                      <m:r>
                        <a:rPr lang="en-US" sz="2200" b="0" i="1" smtClean="0">
                          <a:latin typeface="Cambria Math" panose="02040503050406030204" pitchFamily="18" charset="0"/>
                        </a:rPr>
                        <m:t>∗100</m:t>
                      </m:r>
                    </m:oMath>
                  </m:oMathPara>
                </a14:m>
                <a:endParaRPr lang="en-US" sz="2200" b="0" dirty="0"/>
              </a:p>
              <a:p>
                <a:r>
                  <a:rPr lang="en-US" sz="2200" b="0" dirty="0"/>
                  <a:t>             =0.00041331% rise/</a:t>
                </a:r>
                <a:r>
                  <a:rPr lang="en-US" sz="2200" b="0" dirty="0" err="1"/>
                  <a:t>kvar</a:t>
                </a:r>
                <a:r>
                  <a:rPr lang="en-US" sz="2200" b="0" dirty="0"/>
                  <a:t>-mile</a:t>
                </a:r>
              </a:p>
              <a:p>
                <a:endParaRPr lang="en-US" sz="2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819400" y="4035034"/>
                <a:ext cx="6227602" cy="1350883"/>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95256D0-9360-E843-A0A9-91CD2BF68B45}"/>
              </a:ext>
            </a:extLst>
          </p:cNvPr>
          <p:cNvSpPr>
            <a:spLocks noGrp="1"/>
          </p:cNvSpPr>
          <p:nvPr>
            <p:ph type="sldNum" sz="quarter" idx="12"/>
          </p:nvPr>
        </p:nvSpPr>
        <p:spPr/>
        <p:txBody>
          <a:bodyPr/>
          <a:lstStyle/>
          <a:p>
            <a:fld id="{5B7A2384-8C5D-49F6-8259-B9A64ECD4852}" type="slidenum">
              <a:rPr lang="en-US" smtClean="0"/>
              <a:t>22</a:t>
            </a:fld>
            <a:endParaRPr lang="en-US"/>
          </a:p>
        </p:txBody>
      </p:sp>
      <p:sp>
        <p:nvSpPr>
          <p:cNvPr id="12" name="Text Placeholder 4">
            <a:extLst>
              <a:ext uri="{FF2B5EF4-FFF2-40B4-BE49-F238E27FC236}">
                <a16:creationId xmlns:a16="http://schemas.microsoft.com/office/drawing/2014/main" id="{57A9BBE0-6817-4F48-8172-3E51ACD1126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268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3810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a:t>
            </a:r>
            <a:r>
              <a:rPr lang="en-US" altLang="zh-CN" sz="4000" dirty="0">
                <a:solidFill>
                  <a:srgbClr val="C8102E"/>
                </a:solidFill>
                <a:latin typeface="Times New Roman" panose="02020603050405020304" pitchFamily="18" charset="0"/>
                <a:ea typeface="+mj-ea"/>
                <a:cs typeface="Times New Roman" panose="02020603050405020304" pitchFamily="18" charset="0"/>
              </a:rPr>
              <a:t>5</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14" name="Rectangle 13"/>
          <p:cNvSpPr/>
          <p:nvPr/>
        </p:nvSpPr>
        <p:spPr>
          <a:xfrm>
            <a:off x="152400" y="762000"/>
            <a:ext cx="9016492" cy="769441"/>
          </a:xfrm>
          <a:prstGeom prst="rect">
            <a:avLst/>
          </a:prstGeom>
        </p:spPr>
        <p:txBody>
          <a:bodyPr wrap="square">
            <a:spAutoFit/>
          </a:bodyPr>
          <a:lstStyle/>
          <a:p>
            <a:r>
              <a:rPr lang="en-US" sz="2200" dirty="0"/>
              <a:t>Q2. Determine the rating of a three-phase capacitor bank to limit the voltage drop in Example 3.3 to 2.5%.</a:t>
            </a:r>
          </a:p>
        </p:txBody>
      </p:sp>
      <p:sp>
        <p:nvSpPr>
          <p:cNvPr id="11" name="Rectangle 10"/>
          <p:cNvSpPr/>
          <p:nvPr/>
        </p:nvSpPr>
        <p:spPr>
          <a:xfrm>
            <a:off x="152400" y="1767450"/>
            <a:ext cx="4572000" cy="430887"/>
          </a:xfrm>
          <a:prstGeom prst="rect">
            <a:avLst/>
          </a:prstGeom>
        </p:spPr>
        <p:txBody>
          <a:bodyPr>
            <a:spAutoFit/>
          </a:bodyPr>
          <a:lstStyle/>
          <a:p>
            <a:r>
              <a:rPr lang="en-US" sz="2200" dirty="0">
                <a:solidFill>
                  <a:srgbClr val="000000"/>
                </a:solidFill>
              </a:rPr>
              <a:t>Solution:</a:t>
            </a:r>
            <a:endParaRPr lang="en-US" sz="2200" dirty="0">
              <a:solidFill>
                <a:srgbClr val="000000"/>
              </a:solidFill>
              <a:effectLst/>
            </a:endParaRPr>
          </a:p>
        </p:txBody>
      </p:sp>
      <p:sp>
        <p:nvSpPr>
          <p:cNvPr id="18" name="Rectangle 17"/>
          <p:cNvSpPr/>
          <p:nvPr/>
        </p:nvSpPr>
        <p:spPr>
          <a:xfrm>
            <a:off x="152400" y="2221543"/>
            <a:ext cx="8839200" cy="1107996"/>
          </a:xfrm>
          <a:prstGeom prst="rect">
            <a:avLst/>
          </a:prstGeom>
        </p:spPr>
        <p:txBody>
          <a:bodyPr wrap="square">
            <a:spAutoFit/>
          </a:bodyPr>
          <a:lstStyle/>
          <a:p>
            <a:r>
              <a:rPr lang="en-US" sz="2200" dirty="0"/>
              <a:t>The percent voltage drop in Example 3.3 was computed to be 3.9702%. To limit the total voltage drop to 2.5%, the required voltage rise due to a shunt capacitor bank is</a:t>
            </a:r>
          </a:p>
        </p:txBody>
      </p:sp>
      <mc:AlternateContent xmlns:mc="http://schemas.openxmlformats.org/markup-compatibility/2006" xmlns:a14="http://schemas.microsoft.com/office/drawing/2010/main">
        <mc:Choice Requires="a14">
          <p:sp>
            <p:nvSpPr>
              <p:cNvPr id="19" name="TextBox 18"/>
              <p:cNvSpPr txBox="1"/>
              <p:nvPr/>
            </p:nvSpPr>
            <p:spPr>
              <a:xfrm>
                <a:off x="3075148" y="3533003"/>
                <a:ext cx="4035720"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𝑉</m:t>
                          </m:r>
                        </m:e>
                        <m:sub>
                          <m:r>
                            <a:rPr lang="en-US" sz="2200" b="0" i="1" smtClean="0">
                              <a:solidFill>
                                <a:schemeClr val="tx1"/>
                              </a:solidFill>
                              <a:latin typeface="Cambria Math" panose="02040503050406030204" pitchFamily="18" charset="0"/>
                            </a:rPr>
                            <m:t>𝑟𝑖𝑠𝑒</m:t>
                          </m:r>
                        </m:sub>
                      </m:sSub>
                      <m:r>
                        <a:rPr lang="en-US" sz="2200" i="1">
                          <a:solidFill>
                            <a:schemeClr val="tx1"/>
                          </a:solidFill>
                          <a:latin typeface="Cambria Math" panose="02040503050406030204" pitchFamily="18" charset="0"/>
                        </a:rPr>
                        <m:t>=</m:t>
                      </m:r>
                      <m:r>
                        <a:rPr lang="en-US" sz="2200" i="1" smtClean="0">
                          <a:solidFill>
                            <a:schemeClr val="tx1"/>
                          </a:solidFill>
                          <a:latin typeface="Cambria Math" panose="02040503050406030204" pitchFamily="18" charset="0"/>
                        </a:rPr>
                        <m:t>3</m:t>
                      </m:r>
                      <m:r>
                        <a:rPr lang="en-US" sz="2200" b="0" i="1" smtClean="0">
                          <a:solidFill>
                            <a:schemeClr val="tx1"/>
                          </a:solidFill>
                          <a:latin typeface="Cambria Math" panose="02040503050406030204" pitchFamily="18" charset="0"/>
                        </a:rPr>
                        <m:t>.9702−2.5=1.4702 %</m:t>
                      </m:r>
                    </m:oMath>
                  </m:oMathPara>
                </a14:m>
                <a:endParaRPr lang="en-US" sz="2200"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075148" y="3533003"/>
                <a:ext cx="4035720" cy="338554"/>
              </a:xfrm>
              <a:prstGeom prst="rect">
                <a:avLst/>
              </a:prstGeom>
              <a:blipFill>
                <a:blip r:embed="rId2"/>
                <a:stretch>
                  <a:fillRect l="-1208" r="-1360" b="-16364"/>
                </a:stretch>
              </a:blipFill>
            </p:spPr>
            <p:txBody>
              <a:bodyPr/>
              <a:lstStyle/>
              <a:p>
                <a:r>
                  <a:rPr lang="en-US">
                    <a:noFill/>
                  </a:rPr>
                  <a:t> </a:t>
                </a:r>
              </a:p>
            </p:txBody>
          </p:sp>
        </mc:Fallback>
      </mc:AlternateContent>
      <p:sp>
        <p:nvSpPr>
          <p:cNvPr id="20" name="Rectangle 19"/>
          <p:cNvSpPr/>
          <p:nvPr/>
        </p:nvSpPr>
        <p:spPr>
          <a:xfrm>
            <a:off x="152400" y="4146538"/>
            <a:ext cx="8839199" cy="430887"/>
          </a:xfrm>
          <a:prstGeom prst="rect">
            <a:avLst/>
          </a:prstGeom>
        </p:spPr>
        <p:txBody>
          <a:bodyPr wrap="square">
            <a:spAutoFit/>
          </a:bodyPr>
          <a:lstStyle/>
          <a:p>
            <a:r>
              <a:rPr lang="en-US" sz="2200" dirty="0"/>
              <a:t>The required rating of the shunt capacitor is</a:t>
            </a:r>
          </a:p>
        </p:txBody>
      </p:sp>
      <mc:AlternateContent xmlns:mc="http://schemas.openxmlformats.org/markup-compatibility/2006" xmlns:a14="http://schemas.microsoft.com/office/drawing/2010/main">
        <mc:Choice Requires="a14">
          <p:sp>
            <p:nvSpPr>
              <p:cNvPr id="21" name="TextBox 20"/>
              <p:cNvSpPr txBox="1"/>
              <p:nvPr/>
            </p:nvSpPr>
            <p:spPr>
              <a:xfrm>
                <a:off x="1676400" y="4852406"/>
                <a:ext cx="7014100" cy="693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solidFill>
                            <a:schemeClr val="tx1"/>
                          </a:solidFill>
                          <a:latin typeface="Cambria Math" panose="02040503050406030204" pitchFamily="18" charset="0"/>
                        </a:rPr>
                        <m:t>𝑘𝑣𝑎𝑟</m:t>
                      </m:r>
                      <m:r>
                        <a:rPr lang="en-US" sz="2200" b="0" i="1" smtClean="0">
                          <a:solidFill>
                            <a:schemeClr val="tx1"/>
                          </a:solidFill>
                          <a:latin typeface="Cambria Math" panose="02040503050406030204" pitchFamily="18" charset="0"/>
                        </a:rPr>
                        <m:t>=</m:t>
                      </m:r>
                      <m:f>
                        <m:fPr>
                          <m:ctrlPr>
                            <a:rPr lang="en-US" sz="2200" i="1">
                              <a:solidFill>
                                <a:schemeClr val="tx1"/>
                              </a:solidFill>
                              <a:latin typeface="Cambria Math" panose="02040503050406030204" pitchFamily="18" charset="0"/>
                            </a:rPr>
                          </m:ctrlPr>
                        </m:fPr>
                        <m:num>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𝑉</m:t>
                              </m:r>
                            </m:e>
                            <m:sub>
                              <m:r>
                                <a:rPr lang="en-US" sz="2200" b="0" i="1" smtClean="0">
                                  <a:solidFill>
                                    <a:schemeClr val="tx1"/>
                                  </a:solidFill>
                                  <a:latin typeface="Cambria Math" panose="02040503050406030204" pitchFamily="18" charset="0"/>
                                </a:rPr>
                                <m:t>𝑟𝑖𝑠𝑒</m:t>
                              </m:r>
                            </m:sub>
                          </m:sSub>
                        </m:num>
                        <m:den>
                          <m:sSub>
                            <m:sSubPr>
                              <m:ctrlPr>
                                <a:rPr lang="en-US" sz="2200" i="1">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𝐾</m:t>
                              </m:r>
                            </m:e>
                            <m:sub>
                              <m:r>
                                <a:rPr lang="en-US" sz="2200" b="0" i="1" smtClean="0">
                                  <a:solidFill>
                                    <a:schemeClr val="tx1"/>
                                  </a:solidFill>
                                  <a:latin typeface="Cambria Math" panose="02040503050406030204" pitchFamily="18" charset="0"/>
                                </a:rPr>
                                <m:t>𝑟𝑖𝑠𝑒</m:t>
                              </m:r>
                            </m:sub>
                          </m:sSub>
                          <m:r>
                            <a:rPr lang="en-US" sz="2200" b="0" i="1" smtClean="0">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𝑚𝑖𝑙𝑒</m:t>
                          </m:r>
                        </m:den>
                      </m:f>
                      <m:r>
                        <a:rPr lang="en-US" sz="2200" b="0" i="1" smtClean="0">
                          <a:solidFill>
                            <a:schemeClr val="tx1"/>
                          </a:solidFill>
                          <a:latin typeface="Cambria Math" panose="02040503050406030204" pitchFamily="18" charset="0"/>
                        </a:rPr>
                        <m:t>=</m:t>
                      </m:r>
                      <m:f>
                        <m:fPr>
                          <m:ctrlPr>
                            <a:rPr lang="en-US" sz="2200" i="1">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1.4702</m:t>
                          </m:r>
                        </m:num>
                        <m:den>
                          <m:r>
                            <a:rPr lang="en-US" sz="2200" b="0" i="1" smtClean="0">
                              <a:solidFill>
                                <a:schemeClr val="tx1"/>
                              </a:solidFill>
                              <a:latin typeface="Cambria Math" panose="02040503050406030204" pitchFamily="18" charset="0"/>
                            </a:rPr>
                            <m:t>0.00040331∗1.5</m:t>
                          </m:r>
                        </m:den>
                      </m:f>
                      <m:r>
                        <a:rPr lang="en-US" sz="2200" b="0" i="1" smtClean="0">
                          <a:solidFill>
                            <a:schemeClr val="tx1"/>
                          </a:solidFill>
                          <a:latin typeface="Cambria Math" panose="02040503050406030204" pitchFamily="18" charset="0"/>
                        </a:rPr>
                        <m:t>=2430.18 </m:t>
                      </m:r>
                      <m:r>
                        <a:rPr lang="en-US" sz="2200" b="0" i="1" smtClean="0">
                          <a:solidFill>
                            <a:schemeClr val="tx1"/>
                          </a:solidFill>
                          <a:latin typeface="Cambria Math" panose="02040503050406030204" pitchFamily="18" charset="0"/>
                        </a:rPr>
                        <m:t>𝑘𝑣𝑎𝑟</m:t>
                      </m:r>
                    </m:oMath>
                  </m:oMathPara>
                </a14:m>
                <a:endParaRPr lang="en-US" sz="2200" b="0" dirty="0">
                  <a:solidFill>
                    <a:schemeClr val="tx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676400" y="4852406"/>
                <a:ext cx="7014100" cy="693267"/>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0B4BDA7-6A90-ED45-BD07-68D493FD092A}"/>
              </a:ext>
            </a:extLst>
          </p:cNvPr>
          <p:cNvSpPr>
            <a:spLocks noGrp="1"/>
          </p:cNvSpPr>
          <p:nvPr>
            <p:ph type="sldNum" sz="quarter" idx="12"/>
          </p:nvPr>
        </p:nvSpPr>
        <p:spPr/>
        <p:txBody>
          <a:bodyPr/>
          <a:lstStyle/>
          <a:p>
            <a:fld id="{5B7A2384-8C5D-49F6-8259-B9A64ECD4852}" type="slidenum">
              <a:rPr lang="en-US" smtClean="0"/>
              <a:t>23</a:t>
            </a:fld>
            <a:endParaRPr lang="en-US"/>
          </a:p>
        </p:txBody>
      </p:sp>
      <p:sp>
        <p:nvSpPr>
          <p:cNvPr id="10" name="Text Placeholder 4">
            <a:extLst>
              <a:ext uri="{FF2B5EF4-FFF2-40B4-BE49-F238E27FC236}">
                <a16:creationId xmlns:a16="http://schemas.microsoft.com/office/drawing/2014/main" id="{0F6E98BE-59C6-4612-9BD0-30BE9B17D45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55509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508" y="180321"/>
            <a:ext cx="6171882"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a:t>
            </a:r>
          </a:p>
        </p:txBody>
      </p:sp>
      <p:sp>
        <p:nvSpPr>
          <p:cNvPr id="4" name="Rectangle 3"/>
          <p:cNvSpPr/>
          <p:nvPr/>
        </p:nvSpPr>
        <p:spPr>
          <a:xfrm>
            <a:off x="127508" y="1143000"/>
            <a:ext cx="9016492" cy="2462213"/>
          </a:xfrm>
          <a:prstGeom prst="rect">
            <a:avLst/>
          </a:prstGeom>
        </p:spPr>
        <p:txBody>
          <a:bodyPr wrap="square">
            <a:spAutoFit/>
          </a:bodyPr>
          <a:lstStyle/>
          <a:p>
            <a:pPr algn="just"/>
            <a:r>
              <a:rPr lang="en-US" sz="2200" dirty="0"/>
              <a:t>Many times it can be assumed that loads are uniformly distributed along a line where the line can be a three-phase, two-phase, or single-phase feeder or lateral. This is certainly the case on single-phase laterals where the same rating transformers are spaced uniformly over the length of the lateral. When the loads are uniformly distributed, it is not necessary to model each load in order to determine the total voltage drop from the source end to the last load. Fig.7 shows a generalized line with </a:t>
            </a:r>
            <a:r>
              <a:rPr lang="en-US" sz="2200" b="1" i="1" dirty="0"/>
              <a:t>n</a:t>
            </a:r>
            <a:r>
              <a:rPr lang="en-US" sz="2200" dirty="0"/>
              <a:t> uniformly distributed loads.</a:t>
            </a:r>
          </a:p>
        </p:txBody>
      </p:sp>
      <p:sp>
        <p:nvSpPr>
          <p:cNvPr id="9" name="TextBox 8"/>
          <p:cNvSpPr txBox="1"/>
          <p:nvPr/>
        </p:nvSpPr>
        <p:spPr>
          <a:xfrm>
            <a:off x="1981200" y="5638800"/>
            <a:ext cx="4968207" cy="461665"/>
          </a:xfrm>
          <a:prstGeom prst="rect">
            <a:avLst/>
          </a:prstGeom>
          <a:noFill/>
        </p:spPr>
        <p:txBody>
          <a:bodyPr wrap="square" rtlCol="0">
            <a:spAutoFit/>
          </a:bodyPr>
          <a:lstStyle/>
          <a:p>
            <a:pPr algn="ctr"/>
            <a:r>
              <a:rPr lang="en-US" dirty="0"/>
              <a:t>Fig.7 Voltage rise phasor diagram</a:t>
            </a:r>
          </a:p>
        </p:txBody>
      </p:sp>
      <p:pic>
        <p:nvPicPr>
          <p:cNvPr id="5" name="Picture 4"/>
          <p:cNvPicPr>
            <a:picLocks noChangeAspect="1"/>
          </p:cNvPicPr>
          <p:nvPr/>
        </p:nvPicPr>
        <p:blipFill>
          <a:blip r:embed="rId2"/>
          <a:stretch>
            <a:fillRect/>
          </a:stretch>
        </p:blipFill>
        <p:spPr>
          <a:xfrm>
            <a:off x="1421065" y="3696541"/>
            <a:ext cx="5970335" cy="1942259"/>
          </a:xfrm>
          <a:prstGeom prst="rect">
            <a:avLst/>
          </a:prstGeom>
        </p:spPr>
      </p:pic>
      <p:sp>
        <p:nvSpPr>
          <p:cNvPr id="2" name="Slide Number Placeholder 1">
            <a:extLst>
              <a:ext uri="{FF2B5EF4-FFF2-40B4-BE49-F238E27FC236}">
                <a16:creationId xmlns:a16="http://schemas.microsoft.com/office/drawing/2014/main" id="{F1F5C443-C537-DC40-8BE3-E3FB06552B19}"/>
              </a:ext>
            </a:extLst>
          </p:cNvPr>
          <p:cNvSpPr>
            <a:spLocks noGrp="1"/>
          </p:cNvSpPr>
          <p:nvPr>
            <p:ph type="sldNum" sz="quarter" idx="12"/>
          </p:nvPr>
        </p:nvSpPr>
        <p:spPr/>
        <p:txBody>
          <a:bodyPr/>
          <a:lstStyle/>
          <a:p>
            <a:fld id="{5B7A2384-8C5D-49F6-8259-B9A64ECD4852}" type="slidenum">
              <a:rPr lang="en-US" smtClean="0"/>
              <a:t>24</a:t>
            </a:fld>
            <a:endParaRPr lang="en-US"/>
          </a:p>
        </p:txBody>
      </p:sp>
      <p:sp>
        <p:nvSpPr>
          <p:cNvPr id="7" name="Text Placeholder 4">
            <a:extLst>
              <a:ext uri="{FF2B5EF4-FFF2-40B4-BE49-F238E27FC236}">
                <a16:creationId xmlns:a16="http://schemas.microsoft.com/office/drawing/2014/main" id="{8B2BB003-B7AA-42B1-B49B-B580AFA2DDA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17496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6558" y="72000"/>
            <a:ext cx="9084153"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Loads-Voltage Drop</a:t>
            </a:r>
          </a:p>
        </p:txBody>
      </p:sp>
      <p:sp>
        <p:nvSpPr>
          <p:cNvPr id="4" name="Rectangle 3"/>
          <p:cNvSpPr/>
          <p:nvPr/>
        </p:nvSpPr>
        <p:spPr>
          <a:xfrm>
            <a:off x="127508" y="733719"/>
            <a:ext cx="9016492" cy="1323439"/>
          </a:xfrm>
          <a:prstGeom prst="rect">
            <a:avLst/>
          </a:prstGeom>
        </p:spPr>
        <p:txBody>
          <a:bodyPr wrap="square">
            <a:spAutoFit/>
          </a:bodyPr>
          <a:lstStyle/>
          <a:p>
            <a:pPr algn="just"/>
            <a:r>
              <a:rPr lang="en-US" sz="2000" dirty="0"/>
              <a:t>Fig.7 shows </a:t>
            </a:r>
            <a:r>
              <a:rPr lang="en-US" sz="2000" b="1" i="1" dirty="0"/>
              <a:t>n</a:t>
            </a:r>
            <a:r>
              <a:rPr lang="en-US" sz="2000" dirty="0"/>
              <a:t> uniformly spaced loads </a:t>
            </a:r>
            <a:r>
              <a:rPr lang="en-US" sz="2000" i="1" dirty="0"/>
              <a:t>dx</a:t>
            </a:r>
            <a:r>
              <a:rPr lang="en-US" sz="2000" dirty="0"/>
              <a:t> miles apart. The loads are all equal and will be treated as constant current loads with a value of </a:t>
            </a:r>
            <a:r>
              <a:rPr lang="en-US" sz="2000" i="1" dirty="0"/>
              <a:t>di</a:t>
            </a:r>
            <a:r>
              <a:rPr lang="en-US" sz="2000" dirty="0"/>
              <a:t>. The total current into the feeder is </a:t>
            </a:r>
            <a:r>
              <a:rPr lang="en-US" sz="2000" i="1" dirty="0"/>
              <a:t>I</a:t>
            </a:r>
            <a:r>
              <a:rPr lang="en-US" sz="2000" i="1" baseline="-25000" dirty="0"/>
              <a:t>T</a:t>
            </a:r>
            <a:r>
              <a:rPr lang="en-US" sz="2000" dirty="0"/>
              <a:t>. It is desired to determine the total voltage drop from the source node (</a:t>
            </a:r>
            <a:r>
              <a:rPr lang="en-US" sz="2000" b="1" dirty="0"/>
              <a:t>S</a:t>
            </a:r>
            <a:r>
              <a:rPr lang="en-US" sz="2000" dirty="0"/>
              <a:t>) to the last node </a:t>
            </a:r>
            <a:r>
              <a:rPr lang="en-US" sz="2000" b="1" i="1" dirty="0"/>
              <a:t>n</a:t>
            </a:r>
            <a:r>
              <a:rPr lang="en-US" sz="2000" dirty="0"/>
              <a:t>.</a:t>
            </a:r>
          </a:p>
        </p:txBody>
      </p:sp>
      <p:sp>
        <p:nvSpPr>
          <p:cNvPr id="9" name="TextBox 8"/>
          <p:cNvSpPr txBox="1"/>
          <p:nvPr/>
        </p:nvSpPr>
        <p:spPr>
          <a:xfrm>
            <a:off x="228604" y="1982899"/>
            <a:ext cx="5394101" cy="2554545"/>
          </a:xfrm>
          <a:prstGeom prst="rect">
            <a:avLst/>
          </a:prstGeom>
          <a:noFill/>
        </p:spPr>
        <p:txBody>
          <a:bodyPr wrap="square" rtlCol="0">
            <a:spAutoFit/>
          </a:bodyPr>
          <a:lstStyle/>
          <a:p>
            <a:r>
              <a:rPr lang="en-US" sz="2000" dirty="0"/>
              <a:t>Let</a:t>
            </a:r>
          </a:p>
          <a:p>
            <a:r>
              <a:rPr lang="en-US" sz="2000" i="1" dirty="0"/>
              <a:t>l</a:t>
            </a:r>
            <a:r>
              <a:rPr lang="en-US" sz="2000" dirty="0"/>
              <a:t> be the length of the feeder</a:t>
            </a:r>
          </a:p>
          <a:p>
            <a:r>
              <a:rPr lang="en-US" sz="2000" i="1" dirty="0"/>
              <a:t>z = r + </a:t>
            </a:r>
            <a:r>
              <a:rPr lang="en-US" sz="2000" i="1" dirty="0" err="1"/>
              <a:t>jx</a:t>
            </a:r>
            <a:r>
              <a:rPr lang="en-US" sz="2000" dirty="0"/>
              <a:t> be the impedance of the line in Ω/mile</a:t>
            </a:r>
          </a:p>
          <a:p>
            <a:r>
              <a:rPr lang="en-US" sz="2000" i="1" dirty="0"/>
              <a:t>dx</a:t>
            </a:r>
            <a:r>
              <a:rPr lang="en-US" sz="2000" dirty="0"/>
              <a:t> be the length of each line section</a:t>
            </a:r>
          </a:p>
          <a:p>
            <a:r>
              <a:rPr lang="en-US" sz="2000" i="1" dirty="0"/>
              <a:t>di</a:t>
            </a:r>
            <a:r>
              <a:rPr lang="en-US" sz="2000" dirty="0"/>
              <a:t> be the load currents at each node</a:t>
            </a:r>
          </a:p>
          <a:p>
            <a:r>
              <a:rPr lang="en-US" sz="2000" i="1" dirty="0"/>
              <a:t>n</a:t>
            </a:r>
            <a:r>
              <a:rPr lang="en-US" sz="2000" dirty="0"/>
              <a:t> be the number of nodes and number of line sections</a:t>
            </a:r>
          </a:p>
          <a:p>
            <a:r>
              <a:rPr lang="en-US" sz="2000" i="1" dirty="0"/>
              <a:t>I</a:t>
            </a:r>
            <a:r>
              <a:rPr lang="en-US" sz="2000" i="1" baseline="-25000" dirty="0"/>
              <a:t>T</a:t>
            </a:r>
            <a:r>
              <a:rPr lang="en-US" sz="2000" dirty="0"/>
              <a:t> be the total current into the feeder</a:t>
            </a:r>
          </a:p>
        </p:txBody>
      </p:sp>
      <p:pic>
        <p:nvPicPr>
          <p:cNvPr id="5" name="Picture 4"/>
          <p:cNvPicPr>
            <a:picLocks noChangeAspect="1"/>
          </p:cNvPicPr>
          <p:nvPr/>
        </p:nvPicPr>
        <p:blipFill>
          <a:blip r:embed="rId2"/>
          <a:stretch>
            <a:fillRect/>
          </a:stretch>
        </p:blipFill>
        <p:spPr>
          <a:xfrm>
            <a:off x="228604" y="4464588"/>
            <a:ext cx="4292093" cy="1396296"/>
          </a:xfrm>
          <a:prstGeom prst="rect">
            <a:avLst/>
          </a:prstGeom>
        </p:spPr>
      </p:pic>
      <p:sp>
        <p:nvSpPr>
          <p:cNvPr id="6" name="TextBox 5"/>
          <p:cNvSpPr txBox="1"/>
          <p:nvPr/>
        </p:nvSpPr>
        <p:spPr>
          <a:xfrm>
            <a:off x="228604" y="5740457"/>
            <a:ext cx="4667022" cy="400110"/>
          </a:xfrm>
          <a:prstGeom prst="rect">
            <a:avLst/>
          </a:prstGeom>
          <a:noFill/>
        </p:spPr>
        <p:txBody>
          <a:bodyPr wrap="square" rtlCol="0">
            <a:spAutoFit/>
          </a:bodyPr>
          <a:lstStyle/>
          <a:p>
            <a:pPr algn="ctr"/>
            <a:r>
              <a:rPr lang="en-US" sz="2000" dirty="0"/>
              <a:t>Fig.7 Voltage rise phasor diagram</a:t>
            </a:r>
          </a:p>
        </p:txBody>
      </p:sp>
      <p:sp>
        <p:nvSpPr>
          <p:cNvPr id="2" name="Rectangle 1"/>
          <p:cNvSpPr/>
          <p:nvPr/>
        </p:nvSpPr>
        <p:spPr>
          <a:xfrm>
            <a:off x="5548671" y="2014644"/>
            <a:ext cx="3515711" cy="400110"/>
          </a:xfrm>
          <a:prstGeom prst="rect">
            <a:avLst/>
          </a:prstGeom>
        </p:spPr>
        <p:txBody>
          <a:bodyPr wrap="square">
            <a:spAutoFit/>
          </a:bodyPr>
          <a:lstStyle/>
          <a:p>
            <a:r>
              <a:rPr lang="en-US" sz="2000" dirty="0">
                <a:solidFill>
                  <a:srgbClr val="000000"/>
                </a:solidFill>
              </a:rPr>
              <a:t>The load currents are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6392548" y="2665128"/>
                <a:ext cx="861582" cy="576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𝑑</m:t>
                      </m:r>
                      <m:r>
                        <a:rPr lang="en-US" sz="2000" b="0" i="1" smtClean="0">
                          <a:latin typeface="Cambria Math" panose="02040503050406030204" pitchFamily="18" charset="0"/>
                        </a:rPr>
                        <m:t>𝑖</m:t>
                      </m:r>
                      <m:r>
                        <a:rPr lang="en-US" sz="2000" i="1">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num>
                        <m:den>
                          <m:r>
                            <a:rPr lang="en-US" sz="2000" b="0" i="1" smtClean="0">
                              <a:latin typeface="Cambria Math" panose="02040503050406030204" pitchFamily="18" charset="0"/>
                            </a:rPr>
                            <m:t>𝑛</m:t>
                          </m:r>
                        </m:den>
                      </m:f>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6392548" y="2665128"/>
                <a:ext cx="861582" cy="576248"/>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7967239" y="2697511"/>
            <a:ext cx="482824" cy="400110"/>
          </a:xfrm>
          <a:prstGeom prst="rect">
            <a:avLst/>
          </a:prstGeom>
          <a:noFill/>
        </p:spPr>
        <p:txBody>
          <a:bodyPr wrap="none" rtlCol="0">
            <a:spAutoFit/>
          </a:bodyPr>
          <a:lstStyle/>
          <a:p>
            <a:r>
              <a:rPr lang="en-US" sz="2000" dirty="0"/>
              <a:t>(</a:t>
            </a:r>
            <a:r>
              <a:rPr lang="en-US" altLang="zh-CN" sz="2000" dirty="0"/>
              <a:t>8</a:t>
            </a:r>
            <a:r>
              <a:rPr lang="en-US" sz="2000" dirty="0"/>
              <a:t>)</a:t>
            </a:r>
          </a:p>
        </p:txBody>
      </p:sp>
      <p:sp>
        <p:nvSpPr>
          <p:cNvPr id="12" name="Rectangle 11"/>
          <p:cNvSpPr/>
          <p:nvPr/>
        </p:nvSpPr>
        <p:spPr>
          <a:xfrm>
            <a:off x="5553335" y="3245315"/>
            <a:ext cx="3463159" cy="707886"/>
          </a:xfrm>
          <a:prstGeom prst="rect">
            <a:avLst/>
          </a:prstGeom>
        </p:spPr>
        <p:txBody>
          <a:bodyPr wrap="square">
            <a:spAutoFit/>
          </a:bodyPr>
          <a:lstStyle/>
          <a:p>
            <a:r>
              <a:rPr lang="en-US" sz="2000" dirty="0"/>
              <a:t>The voltage drop in the first line segment is given by</a:t>
            </a:r>
          </a:p>
        </p:txBody>
      </p:sp>
      <mc:AlternateContent xmlns:mc="http://schemas.openxmlformats.org/markup-compatibility/2006" xmlns:a14="http://schemas.microsoft.com/office/drawing/2010/main">
        <mc:Choice Requires="a14">
          <p:sp>
            <p:nvSpPr>
              <p:cNvPr id="13" name="TextBox 12"/>
              <p:cNvSpPr txBox="1"/>
              <p:nvPr/>
            </p:nvSpPr>
            <p:spPr>
              <a:xfrm>
                <a:off x="5335118" y="3968900"/>
                <a:ext cx="3323859"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1</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𝑑𝑥</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𝑑𝑖</m:t>
                      </m:r>
                      <m:r>
                        <a:rPr lang="en-US" sz="2000" b="0" i="1" smtClean="0">
                          <a:latin typeface="Cambria Math" panose="02040503050406030204" pitchFamily="18" charset="0"/>
                        </a:rPr>
                        <m:t>)}</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335118" y="3968900"/>
                <a:ext cx="3323859" cy="331437"/>
              </a:xfrm>
              <a:prstGeom prst="rect">
                <a:avLst/>
              </a:prstGeom>
              <a:blipFill>
                <a:blip r:embed="rId4"/>
                <a:stretch>
                  <a:fillRect l="-1101" r="-2202" b="-27778"/>
                </a:stretch>
              </a:blipFill>
            </p:spPr>
            <p:txBody>
              <a:bodyPr/>
              <a:lstStyle/>
              <a:p>
                <a:r>
                  <a:rPr lang="en-US">
                    <a:noFill/>
                  </a:rPr>
                  <a:t> </a:t>
                </a:r>
              </a:p>
            </p:txBody>
          </p:sp>
        </mc:Fallback>
      </mc:AlternateContent>
      <p:sp>
        <p:nvSpPr>
          <p:cNvPr id="14" name="TextBox 13"/>
          <p:cNvSpPr txBox="1"/>
          <p:nvPr/>
        </p:nvSpPr>
        <p:spPr>
          <a:xfrm>
            <a:off x="8568641" y="3909736"/>
            <a:ext cx="611065" cy="400110"/>
          </a:xfrm>
          <a:prstGeom prst="rect">
            <a:avLst/>
          </a:prstGeom>
          <a:noFill/>
        </p:spPr>
        <p:txBody>
          <a:bodyPr wrap="square" rtlCol="0">
            <a:spAutoFit/>
          </a:bodyPr>
          <a:lstStyle/>
          <a:p>
            <a:r>
              <a:rPr lang="en-US" sz="2000" dirty="0"/>
              <a:t>(</a:t>
            </a:r>
            <a:r>
              <a:rPr lang="en-US" altLang="zh-CN" sz="2000" dirty="0"/>
              <a:t>9</a:t>
            </a:r>
            <a:r>
              <a:rPr lang="en-US" sz="2000" dirty="0"/>
              <a:t>)</a:t>
            </a:r>
          </a:p>
        </p:txBody>
      </p:sp>
      <p:sp>
        <p:nvSpPr>
          <p:cNvPr id="15" name="Rectangle 14"/>
          <p:cNvSpPr/>
          <p:nvPr/>
        </p:nvSpPr>
        <p:spPr>
          <a:xfrm>
            <a:off x="5634462" y="4319444"/>
            <a:ext cx="3463159" cy="707886"/>
          </a:xfrm>
          <a:prstGeom prst="rect">
            <a:avLst/>
          </a:prstGeom>
        </p:spPr>
        <p:txBody>
          <a:bodyPr wrap="square">
            <a:spAutoFit/>
          </a:bodyPr>
          <a:lstStyle/>
          <a:p>
            <a:r>
              <a:rPr lang="en-US" sz="2000" dirty="0"/>
              <a:t>The voltage drop in the second line segment is given by</a:t>
            </a:r>
          </a:p>
        </p:txBody>
      </p:sp>
      <mc:AlternateContent xmlns:mc="http://schemas.openxmlformats.org/markup-compatibility/2006" xmlns:a14="http://schemas.microsoft.com/office/drawing/2010/main">
        <mc:Choice Requires="a14">
          <p:sp>
            <p:nvSpPr>
              <p:cNvPr id="16" name="TextBox 15"/>
              <p:cNvSpPr txBox="1"/>
              <p:nvPr/>
            </p:nvSpPr>
            <p:spPr>
              <a:xfrm>
                <a:off x="5020833" y="5208222"/>
                <a:ext cx="3952428"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𝑑𝑥</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−1)∗</m:t>
                      </m:r>
                      <m:r>
                        <a:rPr lang="en-US" sz="2000" b="0" i="1" smtClean="0">
                          <a:latin typeface="Cambria Math" panose="02040503050406030204" pitchFamily="18" charset="0"/>
                        </a:rPr>
                        <m:t>𝑑𝑖</m:t>
                      </m:r>
                      <m:r>
                        <a:rPr lang="en-US" sz="2000" b="0" i="1" smtClean="0">
                          <a:latin typeface="Cambria Math" panose="02040503050406030204" pitchFamily="18" charset="0"/>
                        </a:rPr>
                        <m:t>]}</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020833" y="5208222"/>
                <a:ext cx="3952428" cy="331437"/>
              </a:xfrm>
              <a:prstGeom prst="rect">
                <a:avLst/>
              </a:prstGeom>
              <a:blipFill>
                <a:blip r:embed="rId5"/>
                <a:stretch>
                  <a:fillRect l="-1080" r="-1852" b="-25455"/>
                </a:stretch>
              </a:blipFill>
            </p:spPr>
            <p:txBody>
              <a:bodyPr/>
              <a:lstStyle/>
              <a:p>
                <a:r>
                  <a:rPr lang="en-US">
                    <a:noFill/>
                  </a:rPr>
                  <a:t> </a:t>
                </a:r>
              </a:p>
            </p:txBody>
          </p:sp>
        </mc:Fallback>
      </mc:AlternateContent>
      <p:sp>
        <p:nvSpPr>
          <p:cNvPr id="17" name="TextBox 16"/>
          <p:cNvSpPr txBox="1"/>
          <p:nvPr/>
        </p:nvSpPr>
        <p:spPr>
          <a:xfrm>
            <a:off x="8381267" y="5575381"/>
            <a:ext cx="611065" cy="400110"/>
          </a:xfrm>
          <a:prstGeom prst="rect">
            <a:avLst/>
          </a:prstGeom>
          <a:noFill/>
        </p:spPr>
        <p:txBody>
          <a:bodyPr wrap="none" rtlCol="0">
            <a:spAutoFit/>
          </a:bodyPr>
          <a:lstStyle/>
          <a:p>
            <a:r>
              <a:rPr lang="en-US" sz="2000" dirty="0"/>
              <a:t>(</a:t>
            </a:r>
            <a:r>
              <a:rPr lang="en-US" altLang="zh-CN" sz="2000" dirty="0"/>
              <a:t>10</a:t>
            </a:r>
            <a:r>
              <a:rPr lang="en-US" sz="2000" dirty="0"/>
              <a:t>)</a:t>
            </a:r>
          </a:p>
        </p:txBody>
      </p:sp>
      <p:sp>
        <p:nvSpPr>
          <p:cNvPr id="3" name="Slide Number Placeholder 2">
            <a:extLst>
              <a:ext uri="{FF2B5EF4-FFF2-40B4-BE49-F238E27FC236}">
                <a16:creationId xmlns:a16="http://schemas.microsoft.com/office/drawing/2014/main" id="{E72C80DE-1B5C-C247-8095-14C27D6651FF}"/>
              </a:ext>
            </a:extLst>
          </p:cNvPr>
          <p:cNvSpPr>
            <a:spLocks noGrp="1"/>
          </p:cNvSpPr>
          <p:nvPr>
            <p:ph type="sldNum" sz="quarter" idx="12"/>
          </p:nvPr>
        </p:nvSpPr>
        <p:spPr/>
        <p:txBody>
          <a:bodyPr/>
          <a:lstStyle/>
          <a:p>
            <a:fld id="{5B7A2384-8C5D-49F6-8259-B9A64ECD4852}" type="slidenum">
              <a:rPr lang="en-US" smtClean="0"/>
              <a:t>25</a:t>
            </a:fld>
            <a:endParaRPr lang="en-US"/>
          </a:p>
        </p:txBody>
      </p:sp>
      <p:sp>
        <p:nvSpPr>
          <p:cNvPr id="18" name="Text Placeholder 4">
            <a:extLst>
              <a:ext uri="{FF2B5EF4-FFF2-40B4-BE49-F238E27FC236}">
                <a16:creationId xmlns:a16="http://schemas.microsoft.com/office/drawing/2014/main" id="{748A29DE-3886-48F7-980A-06590B65B42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09889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4304" y="57667"/>
            <a:ext cx="9084153"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Loads-Voltage Drop</a:t>
            </a:r>
          </a:p>
        </p:txBody>
      </p:sp>
      <p:pic>
        <p:nvPicPr>
          <p:cNvPr id="5" name="Picture 4"/>
          <p:cNvPicPr>
            <a:picLocks noChangeAspect="1"/>
          </p:cNvPicPr>
          <p:nvPr/>
        </p:nvPicPr>
        <p:blipFill>
          <a:blip r:embed="rId2"/>
          <a:stretch>
            <a:fillRect/>
          </a:stretch>
        </p:blipFill>
        <p:spPr>
          <a:xfrm>
            <a:off x="990600" y="4449366"/>
            <a:ext cx="4943035" cy="1608059"/>
          </a:xfrm>
          <a:prstGeom prst="rect">
            <a:avLst/>
          </a:prstGeom>
        </p:spPr>
      </p:pic>
      <p:sp>
        <p:nvSpPr>
          <p:cNvPr id="6" name="TextBox 5"/>
          <p:cNvSpPr txBox="1"/>
          <p:nvPr/>
        </p:nvSpPr>
        <p:spPr>
          <a:xfrm>
            <a:off x="6019801" y="4921056"/>
            <a:ext cx="2438400" cy="830997"/>
          </a:xfrm>
          <a:prstGeom prst="rect">
            <a:avLst/>
          </a:prstGeom>
          <a:noFill/>
        </p:spPr>
        <p:txBody>
          <a:bodyPr wrap="square" rtlCol="0">
            <a:spAutoFit/>
          </a:bodyPr>
          <a:lstStyle/>
          <a:p>
            <a:pPr algn="ctr"/>
            <a:r>
              <a:rPr lang="en-US" dirty="0"/>
              <a:t>Fig.7 Voltage rise phasor diagram</a:t>
            </a:r>
          </a:p>
        </p:txBody>
      </p:sp>
      <p:sp>
        <p:nvSpPr>
          <p:cNvPr id="2" name="Rectangle 1"/>
          <p:cNvSpPr/>
          <p:nvPr/>
        </p:nvSpPr>
        <p:spPr>
          <a:xfrm>
            <a:off x="290602" y="737135"/>
            <a:ext cx="8396198" cy="769441"/>
          </a:xfrm>
          <a:prstGeom prst="rect">
            <a:avLst/>
          </a:prstGeom>
        </p:spPr>
        <p:txBody>
          <a:bodyPr wrap="square">
            <a:spAutoFit/>
          </a:bodyPr>
          <a:lstStyle/>
          <a:p>
            <a:r>
              <a:rPr lang="en-US" sz="2200" dirty="0"/>
              <a:t>The total voltage drop from the source node to the last node is then given by</a:t>
            </a:r>
          </a:p>
        </p:txBody>
      </p:sp>
      <mc:AlternateContent xmlns:mc="http://schemas.openxmlformats.org/markup-compatibility/2006" xmlns:a14="http://schemas.microsoft.com/office/drawing/2010/main">
        <mc:Choice Requires="a14">
          <p:sp>
            <p:nvSpPr>
              <p:cNvPr id="10" name="TextBox 9"/>
              <p:cNvSpPr txBox="1"/>
              <p:nvPr/>
            </p:nvSpPr>
            <p:spPr>
              <a:xfrm>
                <a:off x="2347410" y="1258281"/>
                <a:ext cx="4954370" cy="364652"/>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i="1">
                            <a:latin typeface="Cambria Math" panose="02040503050406030204" pitchFamily="18" charset="0"/>
                          </a:rPr>
                          <m:t>𝑡𝑜𝑡𝑎𝑙</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_1</m:t>
                        </m:r>
                      </m:sub>
                    </m:sSub>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_2</m:t>
                        </m:r>
                      </m:sub>
                    </m:sSub>
                  </m:oMath>
                </a14:m>
                <a:r>
                  <a:rPr lang="en-US" sz="2200" dirty="0"/>
                  <a:t>+…+</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b="0" i="1" smtClean="0">
                            <a:latin typeface="Cambria Math" panose="02040503050406030204" pitchFamily="18" charset="0"/>
                          </a:rPr>
                          <m:t>𝑛</m:t>
                        </m:r>
                      </m:sub>
                    </m:sSub>
                  </m:oMath>
                </a14:m>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47410" y="1258281"/>
                <a:ext cx="4954370" cy="364652"/>
              </a:xfrm>
              <a:prstGeom prst="rect">
                <a:avLst/>
              </a:prstGeom>
              <a:blipFill>
                <a:blip r:embed="rId3"/>
                <a:stretch>
                  <a:fillRect l="-1968" t="-21667" b="-40000"/>
                </a:stretch>
              </a:blipFill>
            </p:spPr>
            <p:txBody>
              <a:bodyPr/>
              <a:lstStyle/>
              <a:p>
                <a:r>
                  <a:rPr lang="en-US">
                    <a:noFill/>
                  </a:rPr>
                  <a:t> </a:t>
                </a:r>
              </a:p>
            </p:txBody>
          </p:sp>
        </mc:Fallback>
      </mc:AlternateContent>
      <p:sp>
        <p:nvSpPr>
          <p:cNvPr id="11" name="TextBox 10"/>
          <p:cNvSpPr txBox="1"/>
          <p:nvPr/>
        </p:nvSpPr>
        <p:spPr>
          <a:xfrm>
            <a:off x="8584231" y="1778772"/>
            <a:ext cx="559769" cy="369332"/>
          </a:xfrm>
          <a:prstGeom prst="rect">
            <a:avLst/>
          </a:prstGeom>
          <a:noFill/>
        </p:spPr>
        <p:txBody>
          <a:bodyPr wrap="none" rtlCol="0">
            <a:spAutoFit/>
          </a:bodyPr>
          <a:lstStyle/>
          <a:p>
            <a:r>
              <a:rPr lang="en-US" dirty="0"/>
              <a:t>(</a:t>
            </a:r>
            <a:r>
              <a:rPr lang="en-US" altLang="zh-CN" dirty="0"/>
              <a:t>11</a:t>
            </a:r>
            <a:r>
              <a:rPr lang="en-US" dirty="0"/>
              <a:t>)</a:t>
            </a:r>
          </a:p>
        </p:txBody>
      </p:sp>
      <p:sp>
        <p:nvSpPr>
          <p:cNvPr id="12" name="Rectangle 11"/>
          <p:cNvSpPr/>
          <p:nvPr/>
        </p:nvSpPr>
        <p:spPr>
          <a:xfrm>
            <a:off x="290602" y="2243589"/>
            <a:ext cx="8396198" cy="430887"/>
          </a:xfrm>
          <a:prstGeom prst="rect">
            <a:avLst/>
          </a:prstGeom>
        </p:spPr>
        <p:txBody>
          <a:bodyPr wrap="square">
            <a:spAutoFit/>
          </a:bodyPr>
          <a:lstStyle/>
          <a:p>
            <a:r>
              <a:rPr lang="en-US" sz="2200" dirty="0"/>
              <a:t>Equation (11) can be reduced by recognizing the series expansion:</a:t>
            </a:r>
          </a:p>
        </p:txBody>
      </p:sp>
      <mc:AlternateContent xmlns:mc="http://schemas.openxmlformats.org/markup-compatibility/2006" xmlns:a14="http://schemas.microsoft.com/office/drawing/2010/main">
        <mc:Choice Requires="a14">
          <p:sp>
            <p:nvSpPr>
              <p:cNvPr id="13" name="TextBox 12"/>
              <p:cNvSpPr txBox="1"/>
              <p:nvPr/>
            </p:nvSpPr>
            <p:spPr>
              <a:xfrm>
                <a:off x="2971800" y="2606121"/>
                <a:ext cx="3952044" cy="6426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1</m:t>
                      </m:r>
                      <m:r>
                        <a:rPr lang="en-US" sz="2200" b="0" i="1" smtClean="0">
                          <a:latin typeface="Cambria Math" panose="02040503050406030204" pitchFamily="18" charset="0"/>
                        </a:rPr>
                        <m:t>+2+3+…+</m:t>
                      </m:r>
                      <m:r>
                        <a:rPr lang="en-US" sz="2200" b="0" i="1" smtClean="0">
                          <a:latin typeface="Cambria Math" panose="02040503050406030204" pitchFamily="18" charset="0"/>
                        </a:rPr>
                        <m:t>𝑛</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𝑛</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oMath>
                  </m:oMathPara>
                </a14:m>
                <a:endParaRPr lang="en-US"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971800" y="2606121"/>
                <a:ext cx="3952044" cy="642612"/>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8460828" y="2928537"/>
            <a:ext cx="835572" cy="461665"/>
          </a:xfrm>
          <a:prstGeom prst="rect">
            <a:avLst/>
          </a:prstGeom>
          <a:noFill/>
        </p:spPr>
        <p:txBody>
          <a:bodyPr wrap="square" rtlCol="0">
            <a:spAutoFit/>
          </a:bodyPr>
          <a:lstStyle/>
          <a:p>
            <a:r>
              <a:rPr lang="en-US" dirty="0"/>
              <a:t>(1</a:t>
            </a:r>
            <a:r>
              <a:rPr lang="en-US" altLang="zh-CN" dirty="0"/>
              <a:t>2</a:t>
            </a:r>
            <a:r>
              <a:rPr lang="en-US" dirty="0"/>
              <a:t>)</a:t>
            </a:r>
          </a:p>
        </p:txBody>
      </p:sp>
      <p:sp>
        <p:nvSpPr>
          <p:cNvPr id="15" name="Rectangle 14"/>
          <p:cNvSpPr/>
          <p:nvPr/>
        </p:nvSpPr>
        <p:spPr>
          <a:xfrm>
            <a:off x="335265" y="3659933"/>
            <a:ext cx="8802232" cy="430887"/>
          </a:xfrm>
          <a:prstGeom prst="rect">
            <a:avLst/>
          </a:prstGeom>
        </p:spPr>
        <p:txBody>
          <a:bodyPr wrap="square">
            <a:spAutoFit/>
          </a:bodyPr>
          <a:lstStyle/>
          <a:p>
            <a:r>
              <a:rPr lang="en-US" sz="2200" dirty="0"/>
              <a:t>Using the expansion, Equation (11) becomes</a:t>
            </a:r>
          </a:p>
        </p:txBody>
      </p:sp>
      <mc:AlternateContent xmlns:mc="http://schemas.openxmlformats.org/markup-compatibility/2006" xmlns:a14="http://schemas.microsoft.com/office/drawing/2010/main">
        <mc:Choice Requires="a14">
          <p:sp>
            <p:nvSpPr>
              <p:cNvPr id="16" name="TextBox 15"/>
              <p:cNvSpPr txBox="1"/>
              <p:nvPr/>
            </p:nvSpPr>
            <p:spPr>
              <a:xfrm>
                <a:off x="2238295" y="3897516"/>
                <a:ext cx="5238101" cy="6426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i="1">
                              <a:latin typeface="Cambria Math" panose="02040503050406030204" pitchFamily="18" charset="0"/>
                            </a:rPr>
                            <m:t>𝑡𝑜𝑡𝑎𝑙</m:t>
                          </m:r>
                        </m:sub>
                      </m:sSub>
                      <m:r>
                        <a:rPr lang="en-US" sz="2200" i="1">
                          <a:latin typeface="Cambria Math" panose="02040503050406030204" pitchFamily="18" charset="0"/>
                        </a:rPr>
                        <m:t>=</m:t>
                      </m:r>
                      <m:r>
                        <a:rPr lang="en-US" sz="2200" i="1">
                          <a:latin typeface="Cambria Math" panose="02040503050406030204" pitchFamily="18" charset="0"/>
                        </a:rPr>
                        <m:t>𝑅𝑒</m:t>
                      </m:r>
                      <m:r>
                        <a:rPr lang="en-US" sz="2200" i="1">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r>
                        <a:rPr lang="en-US" sz="2200" i="1">
                          <a:latin typeface="Cambria Math" panose="02040503050406030204" pitchFamily="18" charset="0"/>
                        </a:rPr>
                        <m:t>𝑑𝑥</m:t>
                      </m:r>
                      <m:r>
                        <a:rPr lang="en-US" sz="2200" i="1">
                          <a:latin typeface="Cambria Math" panose="02040503050406030204" pitchFamily="18" charset="0"/>
                        </a:rPr>
                        <m:t>∗</m:t>
                      </m:r>
                      <m:r>
                        <a:rPr lang="en-US" sz="2200" i="1">
                          <a:latin typeface="Cambria Math" panose="02040503050406030204" pitchFamily="18" charset="0"/>
                        </a:rPr>
                        <m:t>𝑑𝑖</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𝑛</m:t>
                          </m:r>
                          <m:r>
                            <a:rPr lang="en-US" sz="2200" i="1">
                              <a:latin typeface="Cambria Math" panose="02040503050406030204" pitchFamily="18" charset="0"/>
                            </a:rPr>
                            <m:t>∗(</m:t>
                          </m:r>
                          <m:r>
                            <a:rPr lang="en-US" sz="2200" i="1">
                              <a:latin typeface="Cambria Math" panose="02040503050406030204" pitchFamily="18" charset="0"/>
                            </a:rPr>
                            <m:t>𝑛</m:t>
                          </m:r>
                          <m:r>
                            <a:rPr lang="en-US" sz="2200" i="1">
                              <a:latin typeface="Cambria Math" panose="02040503050406030204" pitchFamily="18" charset="0"/>
                            </a:rPr>
                            <m:t>+1)</m:t>
                          </m:r>
                        </m:num>
                        <m:den>
                          <m:r>
                            <a:rPr lang="en-US" sz="2200" i="1">
                              <a:latin typeface="Cambria Math" panose="02040503050406030204" pitchFamily="18" charset="0"/>
                            </a:rPr>
                            <m:t>2</m:t>
                          </m:r>
                        </m:den>
                      </m:f>
                      <m:r>
                        <a:rPr lang="en-US" sz="2200" i="1">
                          <a:latin typeface="Cambria Math" panose="02040503050406030204" pitchFamily="18" charset="0"/>
                        </a:rPr>
                        <m:t>]}</m:t>
                      </m:r>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238295" y="3897516"/>
                <a:ext cx="5238101" cy="642612"/>
              </a:xfrm>
              <a:prstGeom prst="rect">
                <a:avLst/>
              </a:prstGeom>
              <a:blipFill>
                <a:blip r:embed="rId5"/>
                <a:stretch>
                  <a:fillRect/>
                </a:stretch>
              </a:blipFill>
            </p:spPr>
            <p:txBody>
              <a:bodyPr/>
              <a:lstStyle/>
              <a:p>
                <a:r>
                  <a:rPr lang="en-US">
                    <a:noFill/>
                  </a:rPr>
                  <a:t> </a:t>
                </a:r>
              </a:p>
            </p:txBody>
          </p:sp>
        </mc:Fallback>
      </mc:AlternateContent>
      <p:sp>
        <p:nvSpPr>
          <p:cNvPr id="17" name="TextBox 16"/>
          <p:cNvSpPr txBox="1"/>
          <p:nvPr/>
        </p:nvSpPr>
        <p:spPr>
          <a:xfrm>
            <a:off x="8508031" y="4006327"/>
            <a:ext cx="559769" cy="369332"/>
          </a:xfrm>
          <a:prstGeom prst="rect">
            <a:avLst/>
          </a:prstGeom>
          <a:noFill/>
        </p:spPr>
        <p:txBody>
          <a:bodyPr wrap="none" rtlCol="0">
            <a:spAutoFit/>
          </a:bodyPr>
          <a:lstStyle/>
          <a:p>
            <a:r>
              <a:rPr lang="en-US" dirty="0"/>
              <a:t>(</a:t>
            </a:r>
            <a:r>
              <a:rPr lang="en-US" altLang="zh-CN" dirty="0"/>
              <a:t>13</a:t>
            </a:r>
            <a:r>
              <a:rPr lang="en-US" dirty="0"/>
              <a:t>)</a:t>
            </a:r>
          </a:p>
        </p:txBody>
      </p:sp>
      <mc:AlternateContent xmlns:mc="http://schemas.openxmlformats.org/markup-compatibility/2006" xmlns:a14="http://schemas.microsoft.com/office/drawing/2010/main">
        <mc:Choice Requires="a14">
          <p:sp>
            <p:nvSpPr>
              <p:cNvPr id="18" name="TextBox 17"/>
              <p:cNvSpPr txBox="1"/>
              <p:nvPr/>
            </p:nvSpPr>
            <p:spPr>
              <a:xfrm>
                <a:off x="753243" y="1800975"/>
                <a:ext cx="7825732" cy="364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𝑑𝑟𝑜𝑝</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m:t>
                      </m:r>
                      <m:r>
                        <a:rPr lang="en-US" sz="2200" b="0" i="1" smtClean="0">
                          <a:latin typeface="Cambria Math" panose="02040503050406030204" pitchFamily="18" charset="0"/>
                        </a:rPr>
                        <m:t>𝑅𝑒</m:t>
                      </m:r>
                      <m:r>
                        <a:rPr lang="en-US" sz="2200" b="0" i="1" smtClean="0">
                          <a:latin typeface="Cambria Math" panose="02040503050406030204" pitchFamily="18" charset="0"/>
                        </a:rPr>
                        <m:t>{</m:t>
                      </m:r>
                      <m:r>
                        <a:rPr lang="en-US" sz="2200" b="0" i="1" smtClean="0">
                          <a:latin typeface="Cambria Math" panose="02040503050406030204" pitchFamily="18" charset="0"/>
                        </a:rPr>
                        <m:t>𝑧</m:t>
                      </m:r>
                      <m:r>
                        <a:rPr lang="en-US" sz="2200" b="0" i="1" smtClean="0">
                          <a:latin typeface="Cambria Math" panose="02040503050406030204" pitchFamily="18" charset="0"/>
                        </a:rPr>
                        <m:t>∗</m:t>
                      </m:r>
                      <m:r>
                        <a:rPr lang="en-US" sz="2200" b="0" i="1" smtClean="0">
                          <a:latin typeface="Cambria Math" panose="02040503050406030204" pitchFamily="18" charset="0"/>
                        </a:rPr>
                        <m:t>𝑑𝑥</m:t>
                      </m:r>
                      <m:r>
                        <a:rPr lang="en-US" sz="2200" b="0" i="1" smtClean="0">
                          <a:latin typeface="Cambria Math" panose="02040503050406030204" pitchFamily="18" charset="0"/>
                        </a:rPr>
                        <m:t>∗</m:t>
                      </m:r>
                      <m:r>
                        <a:rPr lang="en-US" sz="2200" b="0" i="1" smtClean="0">
                          <a:latin typeface="Cambria Math" panose="02040503050406030204" pitchFamily="18" charset="0"/>
                        </a:rPr>
                        <m:t>𝑑𝑖</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−1</m:t>
                          </m:r>
                        </m:e>
                      </m:d>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−2+…+(1))]}</m:t>
                      </m:r>
                    </m:oMath>
                  </m:oMathPara>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53243" y="1800975"/>
                <a:ext cx="7825732" cy="364652"/>
              </a:xfrm>
              <a:prstGeom prst="rect">
                <a:avLst/>
              </a:prstGeom>
              <a:blipFill>
                <a:blip r:embed="rId6"/>
                <a:stretch>
                  <a:fillRect l="-390" r="-935" b="-26667"/>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5B6D302-C717-E24B-BA31-B7EBB75CDB0F}"/>
              </a:ext>
            </a:extLst>
          </p:cNvPr>
          <p:cNvSpPr>
            <a:spLocks noGrp="1"/>
          </p:cNvSpPr>
          <p:nvPr>
            <p:ph type="sldNum" sz="quarter" idx="12"/>
          </p:nvPr>
        </p:nvSpPr>
        <p:spPr/>
        <p:txBody>
          <a:bodyPr/>
          <a:lstStyle/>
          <a:p>
            <a:fld id="{5B7A2384-8C5D-49F6-8259-B9A64ECD4852}" type="slidenum">
              <a:rPr lang="en-US" smtClean="0"/>
              <a:t>26</a:t>
            </a:fld>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9A5C936-7ACA-46E1-8B44-31BC556F2D4F}"/>
                  </a:ext>
                </a:extLst>
              </p:cNvPr>
              <p:cNvSpPr txBox="1"/>
              <p:nvPr/>
            </p:nvSpPr>
            <p:spPr>
              <a:xfrm>
                <a:off x="113980" y="3090183"/>
                <a:ext cx="6444688" cy="6426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𝑛</m:t>
                      </m:r>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−1</m:t>
                          </m:r>
                        </m:e>
                      </m:d>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−2</m:t>
                          </m:r>
                        </m:e>
                      </m:d>
                      <m:r>
                        <a:rPr lang="en-US" sz="2200" b="0" i="1" smtClean="0">
                          <a:latin typeface="Cambria Math" panose="02040503050406030204" pitchFamily="18" charset="0"/>
                        </a:rPr>
                        <m:t>+…+1</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𝑛</m:t>
                          </m:r>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oMath>
                  </m:oMathPara>
                </a14:m>
                <a:endParaRPr lang="en-US" sz="2200" dirty="0"/>
              </a:p>
            </p:txBody>
          </p:sp>
        </mc:Choice>
        <mc:Fallback xmlns="">
          <p:sp>
            <p:nvSpPr>
              <p:cNvPr id="19" name="TextBox 18">
                <a:extLst>
                  <a:ext uri="{FF2B5EF4-FFF2-40B4-BE49-F238E27FC236}">
                    <a16:creationId xmlns:a16="http://schemas.microsoft.com/office/drawing/2014/main" id="{19A5C936-7ACA-46E1-8B44-31BC556F2D4F}"/>
                  </a:ext>
                </a:extLst>
              </p:cNvPr>
              <p:cNvSpPr txBox="1">
                <a:spLocks noRot="1" noChangeAspect="1" noMove="1" noResize="1" noEditPoints="1" noAdjustHandles="1" noChangeArrowheads="1" noChangeShapeType="1" noTextEdit="1"/>
              </p:cNvSpPr>
              <p:nvPr/>
            </p:nvSpPr>
            <p:spPr>
              <a:xfrm>
                <a:off x="113980" y="3090183"/>
                <a:ext cx="6444688" cy="642612"/>
              </a:xfrm>
              <a:prstGeom prst="rect">
                <a:avLst/>
              </a:prstGeom>
              <a:blipFill>
                <a:blip r:embed="rId7"/>
                <a:stretch>
                  <a:fillRect/>
                </a:stretch>
              </a:blipFill>
            </p:spPr>
            <p:txBody>
              <a:bodyPr/>
              <a:lstStyle/>
              <a:p>
                <a:r>
                  <a:rPr lang="en-US">
                    <a:noFill/>
                  </a:rPr>
                  <a:t> </a:t>
                </a:r>
              </a:p>
            </p:txBody>
          </p:sp>
        </mc:Fallback>
      </mc:AlternateContent>
      <p:sp>
        <p:nvSpPr>
          <p:cNvPr id="20" name="Text Placeholder 4">
            <a:extLst>
              <a:ext uri="{FF2B5EF4-FFF2-40B4-BE49-F238E27FC236}">
                <a16:creationId xmlns:a16="http://schemas.microsoft.com/office/drawing/2014/main" id="{14CFA70B-0D40-42E8-99EE-1B20D8280A7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02596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4546" y="63926"/>
            <a:ext cx="9084153"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Loads-Voltage Drop</a:t>
            </a:r>
          </a:p>
        </p:txBody>
      </p:sp>
      <p:sp>
        <p:nvSpPr>
          <p:cNvPr id="2" name="Rectangle 1"/>
          <p:cNvSpPr/>
          <p:nvPr/>
        </p:nvSpPr>
        <p:spPr>
          <a:xfrm>
            <a:off x="290602" y="737135"/>
            <a:ext cx="8396198" cy="430887"/>
          </a:xfrm>
          <a:prstGeom prst="rect">
            <a:avLst/>
          </a:prstGeom>
        </p:spPr>
        <p:txBody>
          <a:bodyPr wrap="square">
            <a:spAutoFit/>
          </a:bodyPr>
          <a:lstStyle/>
          <a:p>
            <a:r>
              <a:rPr lang="en-US" sz="2200" dirty="0"/>
              <a:t>The incremental distance and incremental distance is</a:t>
            </a:r>
          </a:p>
        </p:txBody>
      </p:sp>
      <p:sp>
        <p:nvSpPr>
          <p:cNvPr id="11" name="TextBox 10"/>
          <p:cNvSpPr txBox="1"/>
          <p:nvPr/>
        </p:nvSpPr>
        <p:spPr>
          <a:xfrm>
            <a:off x="3276600" y="1440773"/>
            <a:ext cx="559769" cy="369332"/>
          </a:xfrm>
          <a:prstGeom prst="rect">
            <a:avLst/>
          </a:prstGeom>
          <a:noFill/>
        </p:spPr>
        <p:txBody>
          <a:bodyPr wrap="none" rtlCol="0">
            <a:spAutoFit/>
          </a:bodyPr>
          <a:lstStyle/>
          <a:p>
            <a:r>
              <a:rPr lang="en-US" dirty="0"/>
              <a:t>(</a:t>
            </a:r>
            <a:r>
              <a:rPr lang="en-US" altLang="zh-CN" dirty="0"/>
              <a:t>14</a:t>
            </a:r>
            <a:r>
              <a:rPr lang="en-US" dirty="0"/>
              <a:t>)</a:t>
            </a:r>
          </a:p>
        </p:txBody>
      </p:sp>
      <p:sp>
        <p:nvSpPr>
          <p:cNvPr id="12" name="Rectangle 11"/>
          <p:cNvSpPr/>
          <p:nvPr/>
        </p:nvSpPr>
        <p:spPr>
          <a:xfrm>
            <a:off x="290602" y="2038629"/>
            <a:ext cx="8396198" cy="430887"/>
          </a:xfrm>
          <a:prstGeom prst="rect">
            <a:avLst/>
          </a:prstGeom>
        </p:spPr>
        <p:txBody>
          <a:bodyPr wrap="square">
            <a:spAutoFit/>
          </a:bodyPr>
          <a:lstStyle/>
          <a:p>
            <a:r>
              <a:rPr lang="en-US" sz="2200" dirty="0"/>
              <a:t>Substituting Equations (14) and (15) into Equation (13) results in</a:t>
            </a:r>
          </a:p>
        </p:txBody>
      </p:sp>
      <p:sp>
        <p:nvSpPr>
          <p:cNvPr id="14" name="TextBox 13"/>
          <p:cNvSpPr txBox="1"/>
          <p:nvPr/>
        </p:nvSpPr>
        <p:spPr>
          <a:xfrm>
            <a:off x="8305801" y="3338088"/>
            <a:ext cx="838200" cy="461665"/>
          </a:xfrm>
          <a:prstGeom prst="rect">
            <a:avLst/>
          </a:prstGeom>
          <a:noFill/>
        </p:spPr>
        <p:txBody>
          <a:bodyPr wrap="square" rtlCol="0">
            <a:spAutoFit/>
          </a:bodyPr>
          <a:lstStyle/>
          <a:p>
            <a:r>
              <a:rPr lang="en-US" dirty="0"/>
              <a:t>(1</a:t>
            </a:r>
            <a:r>
              <a:rPr lang="en-US" altLang="zh-CN" dirty="0"/>
              <a:t>6</a:t>
            </a:r>
            <a:r>
              <a:rPr lang="en-US" dirty="0"/>
              <a:t>)</a:t>
            </a:r>
          </a:p>
        </p:txBody>
      </p:sp>
      <p:sp>
        <p:nvSpPr>
          <p:cNvPr id="15" name="Rectangle 14"/>
          <p:cNvSpPr/>
          <p:nvPr/>
        </p:nvSpPr>
        <p:spPr>
          <a:xfrm>
            <a:off x="290602" y="4267200"/>
            <a:ext cx="8979522" cy="1107996"/>
          </a:xfrm>
          <a:prstGeom prst="rect">
            <a:avLst/>
          </a:prstGeom>
        </p:spPr>
        <p:txBody>
          <a:bodyPr wrap="square">
            <a:spAutoFit/>
          </a:bodyPr>
          <a:lstStyle/>
          <a:p>
            <a:pPr algn="just"/>
            <a:r>
              <a:rPr lang="en-US" sz="2200" dirty="0"/>
              <a:t>Equation (16) gives the general equation for computing the total voltage drop from the source to the last node </a:t>
            </a:r>
            <a:r>
              <a:rPr lang="en-US" sz="2200" b="1" i="1" dirty="0"/>
              <a:t>n</a:t>
            </a:r>
            <a:r>
              <a:rPr lang="en-US" sz="2200" dirty="0"/>
              <a:t> for a line of length </a:t>
            </a:r>
            <a:r>
              <a:rPr lang="en-US" sz="2200" i="1" dirty="0"/>
              <a:t>l</a:t>
            </a:r>
            <a:r>
              <a:rPr lang="en-US" sz="2200" dirty="0"/>
              <a:t>. In the limiting case where </a:t>
            </a:r>
            <a:r>
              <a:rPr lang="en-US" sz="2200" b="1" i="1" dirty="0"/>
              <a:t>n</a:t>
            </a:r>
            <a:r>
              <a:rPr lang="en-US" sz="2200" dirty="0"/>
              <a:t> goes to infinity, the final equation becomes</a:t>
            </a:r>
          </a:p>
        </p:txBody>
      </p:sp>
      <mc:AlternateContent xmlns:mc="http://schemas.openxmlformats.org/markup-compatibility/2006" xmlns:a14="http://schemas.microsoft.com/office/drawing/2010/main">
        <mc:Choice Requires="a14">
          <p:sp>
            <p:nvSpPr>
              <p:cNvPr id="16" name="TextBox 15"/>
              <p:cNvSpPr txBox="1"/>
              <p:nvPr/>
            </p:nvSpPr>
            <p:spPr>
              <a:xfrm>
                <a:off x="2590800" y="5410200"/>
                <a:ext cx="3416192" cy="6456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i="1">
                              <a:latin typeface="Cambria Math" panose="02040503050406030204" pitchFamily="18" charset="0"/>
                            </a:rPr>
                            <m:t>𝑡𝑜𝑡𝑎𝑙</m:t>
                          </m:r>
                        </m:sub>
                      </m:sSub>
                      <m:r>
                        <a:rPr lang="en-US" sz="2200" i="1">
                          <a:latin typeface="Cambria Math" panose="02040503050406030204" pitchFamily="18" charset="0"/>
                        </a:rPr>
                        <m:t>=</m:t>
                      </m:r>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r>
                            <a:rPr lang="en-US" sz="2200" i="1">
                              <a:latin typeface="Cambria Math" panose="02040503050406030204" pitchFamily="18" charset="0"/>
                            </a:rPr>
                            <m:t>∗</m:t>
                          </m:r>
                          <m:r>
                            <a:rPr lang="en-US" sz="2200" i="1">
                              <a:latin typeface="Cambria Math" panose="02040503050406030204" pitchFamily="18" charset="0"/>
                            </a:rPr>
                            <m:t>𝑍</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 </m:t>
                          </m:r>
                        </m:e>
                      </m:d>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590800" y="5410200"/>
                <a:ext cx="3416192" cy="645690"/>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8382000" y="5548379"/>
            <a:ext cx="559769" cy="369332"/>
          </a:xfrm>
          <a:prstGeom prst="rect">
            <a:avLst/>
          </a:prstGeom>
          <a:noFill/>
        </p:spPr>
        <p:txBody>
          <a:bodyPr wrap="none" rtlCol="0">
            <a:spAutoFit/>
          </a:bodyPr>
          <a:lstStyle/>
          <a:p>
            <a:r>
              <a:rPr lang="en-US" dirty="0"/>
              <a:t>(</a:t>
            </a:r>
            <a:r>
              <a:rPr lang="en-US" altLang="zh-CN" dirty="0"/>
              <a:t>17</a:t>
            </a:r>
            <a:r>
              <a:rPr lang="en-US" dirty="0"/>
              <a:t>)</a:t>
            </a:r>
          </a:p>
        </p:txBody>
      </p:sp>
      <mc:AlternateContent xmlns:mc="http://schemas.openxmlformats.org/markup-compatibility/2006" xmlns:a14="http://schemas.microsoft.com/office/drawing/2010/main">
        <mc:Choice Requires="a14">
          <p:sp>
            <p:nvSpPr>
              <p:cNvPr id="21" name="TextBox 20"/>
              <p:cNvSpPr txBox="1"/>
              <p:nvPr/>
            </p:nvSpPr>
            <p:spPr>
              <a:xfrm>
                <a:off x="2140191" y="1219200"/>
                <a:ext cx="920252" cy="6428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𝑑</m:t>
                      </m:r>
                      <m:r>
                        <a:rPr lang="en-US" sz="2200" b="0" i="1" smtClean="0">
                          <a:latin typeface="Cambria Math" panose="02040503050406030204" pitchFamily="18" charset="0"/>
                        </a:rPr>
                        <m:t>𝑥</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i="1" smtClean="0">
                              <a:latin typeface="Cambria Math" panose="02040503050406030204" pitchFamily="18" charset="0"/>
                            </a:rPr>
                            <m:t>𝑙</m:t>
                          </m:r>
                        </m:num>
                        <m:den>
                          <m:r>
                            <a:rPr lang="en-US" sz="2200" b="0" i="1" smtClean="0">
                              <a:latin typeface="Cambria Math" panose="02040503050406030204" pitchFamily="18" charset="0"/>
                            </a:rPr>
                            <m:t>𝑛</m:t>
                          </m:r>
                        </m:den>
                      </m:f>
                    </m:oMath>
                  </m:oMathPara>
                </a14:m>
                <a:endParaRPr lang="en-US" sz="2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140191" y="1219200"/>
                <a:ext cx="920252" cy="6428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029200" y="1248271"/>
                <a:ext cx="938590" cy="633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𝑑</m:t>
                      </m:r>
                      <m:r>
                        <a:rPr lang="en-US" sz="2200" b="0" i="1" smtClean="0">
                          <a:latin typeface="Cambria Math" panose="02040503050406030204" pitchFamily="18" charset="0"/>
                        </a:rPr>
                        <m:t>𝑖</m:t>
                      </m:r>
                      <m:r>
                        <a:rPr lang="en-US" sz="2200" i="1">
                          <a:latin typeface="Cambria Math" panose="02040503050406030204" pitchFamily="18" charset="0"/>
                        </a:rPr>
                        <m:t>=</m:t>
                      </m:r>
                      <m:f>
                        <m:fPr>
                          <m:ctrlPr>
                            <a:rPr lang="en-US" sz="2200" i="1" smtClean="0">
                              <a:latin typeface="Cambria Math" panose="02040503050406030204" pitchFamily="18" charset="0"/>
                            </a:rPr>
                          </m:ctrlPr>
                        </m:fPr>
                        <m:num>
                          <m:sSub>
                            <m:sSubPr>
                              <m:ctrlPr>
                                <a:rPr lang="en-US" sz="2200" i="1">
                                  <a:latin typeface="Cambria Math" panose="02040503050406030204" pitchFamily="18" charset="0"/>
                                </a:rPr>
                              </m:ctrlPr>
                            </m:sSubPr>
                            <m:e>
                              <m:r>
                                <a:rPr lang="en-US" sz="2200" b="0" i="1" smtClean="0">
                                  <a:latin typeface="Cambria Math" panose="02040503050406030204" pitchFamily="18" charset="0"/>
                                </a:rPr>
                                <m:t>𝐼</m:t>
                              </m:r>
                            </m:e>
                            <m:sub>
                              <m:r>
                                <a:rPr lang="en-US" sz="2200" b="0" i="1" smtClean="0">
                                  <a:latin typeface="Cambria Math" panose="02040503050406030204" pitchFamily="18" charset="0"/>
                                </a:rPr>
                                <m:t>𝑇</m:t>
                              </m:r>
                            </m:sub>
                          </m:sSub>
                        </m:num>
                        <m:den>
                          <m:r>
                            <a:rPr lang="en-US" sz="2200" b="0" i="1" smtClean="0">
                              <a:latin typeface="Cambria Math" panose="02040503050406030204" pitchFamily="18" charset="0"/>
                            </a:rPr>
                            <m:t>𝑛</m:t>
                          </m:r>
                        </m:den>
                      </m:f>
                    </m:oMath>
                  </m:oMathPara>
                </a14:m>
                <a:endParaRPr lang="en-US" sz="2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029200" y="1248271"/>
                <a:ext cx="938590" cy="633891"/>
              </a:xfrm>
              <a:prstGeom prst="rect">
                <a:avLst/>
              </a:prstGeom>
              <a:blipFill>
                <a:blip r:embed="rId4"/>
                <a:stretch>
                  <a:fillRect/>
                </a:stretch>
              </a:blipFill>
            </p:spPr>
            <p:txBody>
              <a:bodyPr/>
              <a:lstStyle/>
              <a:p>
                <a:r>
                  <a:rPr lang="en-US">
                    <a:noFill/>
                  </a:rPr>
                  <a:t> </a:t>
                </a:r>
              </a:p>
            </p:txBody>
          </p:sp>
        </mc:Fallback>
      </mc:AlternateContent>
      <p:sp>
        <p:nvSpPr>
          <p:cNvPr id="23" name="TextBox 22"/>
          <p:cNvSpPr txBox="1"/>
          <p:nvPr/>
        </p:nvSpPr>
        <p:spPr>
          <a:xfrm>
            <a:off x="6811065" y="1445906"/>
            <a:ext cx="559769" cy="369332"/>
          </a:xfrm>
          <a:prstGeom prst="rect">
            <a:avLst/>
          </a:prstGeom>
          <a:noFill/>
        </p:spPr>
        <p:txBody>
          <a:bodyPr wrap="none" rtlCol="0">
            <a:spAutoFit/>
          </a:bodyPr>
          <a:lstStyle/>
          <a:p>
            <a:r>
              <a:rPr lang="en-US" dirty="0"/>
              <a:t>(</a:t>
            </a:r>
            <a:r>
              <a:rPr lang="en-US" altLang="zh-CN" dirty="0"/>
              <a:t>15</a:t>
            </a:r>
            <a:r>
              <a:rPr lang="en-US" dirty="0"/>
              <a:t>)</a:t>
            </a:r>
          </a:p>
        </p:txBody>
      </p:sp>
      <mc:AlternateContent xmlns:mc="http://schemas.openxmlformats.org/markup-compatibility/2006" xmlns:a14="http://schemas.microsoft.com/office/drawing/2010/main">
        <mc:Choice Requires="a14">
          <p:sp>
            <p:nvSpPr>
              <p:cNvPr id="24" name="TextBox 23"/>
              <p:cNvSpPr txBox="1"/>
              <p:nvPr/>
            </p:nvSpPr>
            <p:spPr>
              <a:xfrm>
                <a:off x="1892060" y="2438400"/>
                <a:ext cx="5193281" cy="17625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i="1">
                              <a:latin typeface="Cambria Math" panose="02040503050406030204" pitchFamily="18" charset="0"/>
                            </a:rPr>
                            <m:t>𝑡𝑜𝑡𝑎𝑙</m:t>
                          </m:r>
                        </m:sub>
                      </m:sSub>
                      <m:r>
                        <a:rPr lang="en-US" sz="2200" i="1">
                          <a:latin typeface="Cambria Math" panose="02040503050406030204" pitchFamily="18" charset="0"/>
                        </a:rPr>
                        <m:t>=</m:t>
                      </m:r>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𝑧</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𝑙</m:t>
                              </m:r>
                            </m:num>
                            <m:den>
                              <m:r>
                                <a:rPr lang="en-US" sz="2200" i="1">
                                  <a:latin typeface="Cambria Math" panose="02040503050406030204" pitchFamily="18" charset="0"/>
                                </a:rPr>
                                <m:t>𝑛</m:t>
                              </m:r>
                            </m:den>
                          </m:f>
                          <m:r>
                            <a:rPr lang="en-US" sz="2200" i="1">
                              <a:latin typeface="Cambria Math" panose="02040503050406030204" pitchFamily="18" charset="0"/>
                            </a:rPr>
                            <m:t>∗</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num>
                            <m:den>
                              <m:r>
                                <a:rPr lang="en-US" sz="2200" i="1">
                                  <a:latin typeface="Cambria Math" panose="02040503050406030204" pitchFamily="18" charset="0"/>
                                </a:rPr>
                                <m:t>𝑛</m:t>
                              </m:r>
                            </m:den>
                          </m:f>
                          <m:r>
                            <a:rPr lang="en-US" sz="2200" i="1">
                              <a:latin typeface="Cambria Math" panose="02040503050406030204" pitchFamily="18" charset="0"/>
                            </a:rPr>
                            <m:t>∗</m:t>
                          </m:r>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panose="02040503050406030204" pitchFamily="18" charset="0"/>
                                    </a:rPr>
                                    <m:t>𝑛</m:t>
                                  </m:r>
                                  <m:r>
                                    <a:rPr lang="en-US" sz="2200" i="1">
                                      <a:latin typeface="Cambria Math" panose="02040503050406030204" pitchFamily="18" charset="0"/>
                                    </a:rPr>
                                    <m:t>∗</m:t>
                                  </m:r>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+1</m:t>
                                      </m:r>
                                    </m:e>
                                  </m:d>
                                </m:num>
                                <m:den>
                                  <m:r>
                                    <a:rPr lang="en-US" sz="2200" i="1">
                                      <a:latin typeface="Cambria Math" panose="02040503050406030204" pitchFamily="18" charset="0"/>
                                    </a:rPr>
                                    <m:t>2</m:t>
                                  </m:r>
                                </m:den>
                              </m:f>
                            </m:e>
                          </m:d>
                        </m:e>
                      </m:d>
                    </m:oMath>
                  </m:oMathPara>
                </a14:m>
                <a:endParaRPr lang="en-US" sz="2200" dirty="0"/>
              </a:p>
              <a:p>
                <a:r>
                  <a:rPr lang="en-US" sz="2200" dirty="0"/>
                  <a:t>                      =</a:t>
                </a:r>
                <a14:m>
                  <m:oMath xmlns:m="http://schemas.openxmlformats.org/officeDocument/2006/math">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r>
                          <a:rPr lang="en-US" sz="2200" b="0" i="1" smtClean="0">
                            <a:latin typeface="Cambria Math" panose="02040503050406030204" pitchFamily="18" charset="0"/>
                          </a:rPr>
                          <m:t>𝑧</m:t>
                        </m:r>
                        <m:r>
                          <a:rPr lang="en-US" sz="2200" i="1">
                            <a:latin typeface="Cambria Math" panose="02040503050406030204" pitchFamily="18" charset="0"/>
                          </a:rPr>
                          <m:t>∗</m:t>
                        </m:r>
                        <m:r>
                          <a:rPr lang="en-US" sz="2200" b="0" i="1" smtClean="0">
                            <a:latin typeface="Cambria Math" panose="02040503050406030204" pitchFamily="18" charset="0"/>
                          </a:rPr>
                          <m:t>𝑙</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1</m:t>
                            </m:r>
                          </m:num>
                          <m:den>
                            <m:r>
                              <a:rPr lang="en-US" sz="2200" i="1">
                                <a:latin typeface="Cambria Math" panose="02040503050406030204" pitchFamily="18" charset="0"/>
                              </a:rPr>
                              <m:t>2</m:t>
                            </m:r>
                          </m:den>
                        </m:f>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𝑛</m:t>
                            </m:r>
                            <m:r>
                              <a:rPr lang="en-US" sz="2200" b="0" i="1" smtClean="0">
                                <a:latin typeface="Cambria Math" panose="02040503050406030204" pitchFamily="18" charset="0"/>
                              </a:rPr>
                              <m:t>+1</m:t>
                            </m:r>
                          </m:num>
                          <m:den>
                            <m:r>
                              <a:rPr lang="en-US" sz="2200" b="0" i="1" smtClean="0">
                                <a:latin typeface="Cambria Math" panose="02040503050406030204" pitchFamily="18" charset="0"/>
                              </a:rPr>
                              <m:t>𝑛</m:t>
                            </m:r>
                          </m:den>
                        </m:f>
                        <m:r>
                          <a:rPr lang="en-US" sz="2200" b="0" i="1" smtClean="0">
                            <a:latin typeface="Cambria Math" panose="02040503050406030204" pitchFamily="18" charset="0"/>
                          </a:rPr>
                          <m:t>)</m:t>
                        </m:r>
                      </m:e>
                    </m:d>
                  </m:oMath>
                </a14:m>
                <a:endParaRPr lang="en-US" sz="2200" dirty="0"/>
              </a:p>
              <a:p>
                <a:r>
                  <a:rPr lang="en-US" sz="2200" dirty="0"/>
                  <a:t>                      =</a:t>
                </a:r>
                <a14:m>
                  <m:oMath xmlns:m="http://schemas.openxmlformats.org/officeDocument/2006/math">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r>
                          <a:rPr lang="en-US" sz="2200" b="0" i="1" smtClean="0">
                            <a:latin typeface="Cambria Math" panose="02040503050406030204" pitchFamily="18" charset="0"/>
                          </a:rPr>
                          <m:t>∗</m:t>
                        </m:r>
                        <m:r>
                          <a:rPr lang="en-US" sz="2200" b="0" i="1" smtClean="0">
                            <a:latin typeface="Cambria Math" panose="02040503050406030204" pitchFamily="18" charset="0"/>
                          </a:rPr>
                          <m:t>𝑍</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smtClean="0">
                            <a:latin typeface="Cambria Math" panose="02040503050406030204" pitchFamily="18" charset="0"/>
                          </a:rPr>
                          <m:t> </m:t>
                        </m:r>
                        <m:r>
                          <a:rPr lang="en-US" sz="2200" i="1">
                            <a:latin typeface="Cambria Math" panose="02040503050406030204" pitchFamily="18" charset="0"/>
                          </a:rPr>
                          <m:t>(</m:t>
                        </m:r>
                        <m:r>
                          <a:rPr lang="en-US" sz="2200" b="0" i="1" smtClean="0">
                            <a:latin typeface="Cambria Math" panose="02040503050406030204" pitchFamily="18" charset="0"/>
                          </a:rPr>
                          <m:t>1+</m:t>
                        </m:r>
                        <m:f>
                          <m:fPr>
                            <m:ctrlPr>
                              <a:rPr lang="en-US" sz="2200" i="1">
                                <a:latin typeface="Cambria Math" panose="02040503050406030204" pitchFamily="18" charset="0"/>
                              </a:rPr>
                            </m:ctrlPr>
                          </m:fPr>
                          <m:num>
                            <m:r>
                              <a:rPr lang="en-US" sz="2200" b="0" i="1" smtClean="0">
                                <a:latin typeface="Cambria Math" panose="02040503050406030204" pitchFamily="18" charset="0"/>
                              </a:rPr>
                              <m:t>1</m:t>
                            </m:r>
                          </m:num>
                          <m:den>
                            <m:r>
                              <a:rPr lang="en-US" sz="2200" i="1">
                                <a:latin typeface="Cambria Math" panose="02040503050406030204" pitchFamily="18" charset="0"/>
                              </a:rPr>
                              <m:t>𝑛</m:t>
                            </m:r>
                          </m:den>
                        </m:f>
                        <m:r>
                          <a:rPr lang="en-US" sz="2200" i="1">
                            <a:latin typeface="Cambria Math" panose="02040503050406030204" pitchFamily="18" charset="0"/>
                          </a:rPr>
                          <m:t>)</m:t>
                        </m:r>
                      </m:e>
                    </m:d>
                  </m:oMath>
                </a14:m>
                <a:endParaRPr lang="en-US" sz="2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892060" y="2438400"/>
                <a:ext cx="5193281" cy="1762534"/>
              </a:xfrm>
              <a:prstGeom prst="rect">
                <a:avLst/>
              </a:prstGeom>
              <a:blipFill>
                <a:blip r:embed="rId5"/>
                <a:stretch>
                  <a:fillRect b="-4152"/>
                </a:stretch>
              </a:blipFill>
            </p:spPr>
            <p:txBody>
              <a:bodyPr/>
              <a:lstStyle/>
              <a:p>
                <a:r>
                  <a:rPr lang="en-US">
                    <a:noFill/>
                  </a:rPr>
                  <a:t> </a:t>
                </a:r>
              </a:p>
            </p:txBody>
          </p:sp>
        </mc:Fallback>
      </mc:AlternateContent>
      <p:sp>
        <p:nvSpPr>
          <p:cNvPr id="3" name="Rectangle 2"/>
          <p:cNvSpPr/>
          <p:nvPr/>
        </p:nvSpPr>
        <p:spPr>
          <a:xfrm>
            <a:off x="316878" y="3801238"/>
            <a:ext cx="4572000" cy="430887"/>
          </a:xfrm>
          <a:prstGeom prst="rect">
            <a:avLst/>
          </a:prstGeom>
        </p:spPr>
        <p:txBody>
          <a:bodyPr>
            <a:spAutoFit/>
          </a:bodyPr>
          <a:lstStyle/>
          <a:p>
            <a:r>
              <a:rPr lang="en-US" sz="2200" dirty="0">
                <a:solidFill>
                  <a:srgbClr val="000000"/>
                </a:solidFill>
              </a:rPr>
              <a:t>where </a:t>
            </a:r>
            <a:r>
              <a:rPr lang="en-US" sz="2200" i="1" dirty="0">
                <a:solidFill>
                  <a:srgbClr val="000000"/>
                </a:solidFill>
              </a:rPr>
              <a:t>Z = z · l</a:t>
            </a:r>
            <a:r>
              <a:rPr lang="en-US" sz="2200" dirty="0">
                <a:solidFill>
                  <a:srgbClr val="000000"/>
                </a:solidFill>
              </a:rPr>
              <a:t>.</a:t>
            </a:r>
            <a:endParaRPr lang="en-US" sz="2200" dirty="0">
              <a:solidFill>
                <a:srgbClr val="000000"/>
              </a:solidFill>
              <a:effectLst/>
            </a:endParaRPr>
          </a:p>
        </p:txBody>
      </p:sp>
      <p:sp>
        <p:nvSpPr>
          <p:cNvPr id="4" name="Slide Number Placeholder 3">
            <a:extLst>
              <a:ext uri="{FF2B5EF4-FFF2-40B4-BE49-F238E27FC236}">
                <a16:creationId xmlns:a16="http://schemas.microsoft.com/office/drawing/2014/main" id="{08C53CD4-E73A-8947-BB7E-2434D6C665DF}"/>
              </a:ext>
            </a:extLst>
          </p:cNvPr>
          <p:cNvSpPr>
            <a:spLocks noGrp="1"/>
          </p:cNvSpPr>
          <p:nvPr>
            <p:ph type="sldNum" sz="quarter" idx="12"/>
          </p:nvPr>
        </p:nvSpPr>
        <p:spPr/>
        <p:txBody>
          <a:bodyPr/>
          <a:lstStyle/>
          <a:p>
            <a:fld id="{5B7A2384-8C5D-49F6-8259-B9A64ECD4852}" type="slidenum">
              <a:rPr lang="en-US" smtClean="0"/>
              <a:t>27</a:t>
            </a:fld>
            <a:endParaRPr lang="en-US"/>
          </a:p>
        </p:txBody>
      </p:sp>
      <p:sp>
        <p:nvSpPr>
          <p:cNvPr id="18" name="Text Placeholder 4">
            <a:extLst>
              <a:ext uri="{FF2B5EF4-FFF2-40B4-BE49-F238E27FC236}">
                <a16:creationId xmlns:a16="http://schemas.microsoft.com/office/drawing/2014/main" id="{C2B81EEA-05E3-4D7A-AE77-62D180CA289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30785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419" y="41414"/>
            <a:ext cx="9084153"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Loads-Voltage Drop</a:t>
            </a:r>
          </a:p>
        </p:txBody>
      </p:sp>
      <p:pic>
        <p:nvPicPr>
          <p:cNvPr id="4" name="Picture 3"/>
          <p:cNvPicPr>
            <a:picLocks noChangeAspect="1"/>
          </p:cNvPicPr>
          <p:nvPr/>
        </p:nvPicPr>
        <p:blipFill>
          <a:blip r:embed="rId2"/>
          <a:stretch>
            <a:fillRect/>
          </a:stretch>
        </p:blipFill>
        <p:spPr>
          <a:xfrm>
            <a:off x="304800" y="4038600"/>
            <a:ext cx="4314827" cy="1371601"/>
          </a:xfrm>
          <a:prstGeom prst="rect">
            <a:avLst/>
          </a:prstGeom>
        </p:spPr>
      </p:pic>
      <p:pic>
        <p:nvPicPr>
          <p:cNvPr id="5" name="Picture 4"/>
          <p:cNvPicPr>
            <a:picLocks noChangeAspect="1"/>
          </p:cNvPicPr>
          <p:nvPr/>
        </p:nvPicPr>
        <p:blipFill>
          <a:blip r:embed="rId3"/>
          <a:stretch>
            <a:fillRect/>
          </a:stretch>
        </p:blipFill>
        <p:spPr>
          <a:xfrm>
            <a:off x="5105400" y="4041228"/>
            <a:ext cx="3971925" cy="1373094"/>
          </a:xfrm>
          <a:prstGeom prst="rect">
            <a:avLst/>
          </a:prstGeom>
        </p:spPr>
      </p:pic>
      <p:sp>
        <p:nvSpPr>
          <p:cNvPr id="18" name="TextBox 17"/>
          <p:cNvSpPr txBox="1"/>
          <p:nvPr/>
        </p:nvSpPr>
        <p:spPr>
          <a:xfrm>
            <a:off x="990600" y="5418084"/>
            <a:ext cx="3505199" cy="707886"/>
          </a:xfrm>
          <a:prstGeom prst="rect">
            <a:avLst/>
          </a:prstGeom>
          <a:noFill/>
        </p:spPr>
        <p:txBody>
          <a:bodyPr wrap="square" rtlCol="0">
            <a:spAutoFit/>
          </a:bodyPr>
          <a:lstStyle/>
          <a:p>
            <a:pPr algn="ctr"/>
            <a:r>
              <a:rPr lang="en-US" sz="2000" dirty="0"/>
              <a:t>Fig.8 Load lumped at the midpoint</a:t>
            </a:r>
          </a:p>
        </p:txBody>
      </p:sp>
      <p:sp>
        <p:nvSpPr>
          <p:cNvPr id="19" name="TextBox 18"/>
          <p:cNvSpPr txBox="1"/>
          <p:nvPr/>
        </p:nvSpPr>
        <p:spPr>
          <a:xfrm>
            <a:off x="5221345" y="5410201"/>
            <a:ext cx="3738561" cy="707886"/>
          </a:xfrm>
          <a:prstGeom prst="rect">
            <a:avLst/>
          </a:prstGeom>
          <a:noFill/>
        </p:spPr>
        <p:txBody>
          <a:bodyPr wrap="square" rtlCol="0">
            <a:spAutoFit/>
          </a:bodyPr>
          <a:lstStyle/>
          <a:p>
            <a:pPr algn="ctr"/>
            <a:r>
              <a:rPr lang="en-US" sz="2000" dirty="0"/>
              <a:t>Fig.9 One-half load lumped at the end</a:t>
            </a:r>
          </a:p>
        </p:txBody>
      </p:sp>
      <p:sp>
        <p:nvSpPr>
          <p:cNvPr id="6" name="Rectangle 5"/>
          <p:cNvSpPr/>
          <p:nvPr/>
        </p:nvSpPr>
        <p:spPr>
          <a:xfrm>
            <a:off x="361547" y="741602"/>
            <a:ext cx="8991600" cy="2554545"/>
          </a:xfrm>
          <a:prstGeom prst="rect">
            <a:avLst/>
          </a:prstGeom>
        </p:spPr>
        <p:txBody>
          <a:bodyPr wrap="square">
            <a:spAutoFit/>
          </a:bodyPr>
          <a:lstStyle/>
          <a:p>
            <a:r>
              <a:rPr lang="en-US" sz="2000" dirty="0">
                <a:solidFill>
                  <a:srgbClr val="000000"/>
                </a:solidFill>
              </a:rPr>
              <a:t>In Equation (17) </a:t>
            </a:r>
            <a:r>
              <a:rPr lang="en-US" sz="2000" i="1" dirty="0">
                <a:solidFill>
                  <a:srgbClr val="000000"/>
                </a:solidFill>
              </a:rPr>
              <a:t>Z</a:t>
            </a:r>
            <a:r>
              <a:rPr lang="en-US" sz="2000" dirty="0">
                <a:solidFill>
                  <a:srgbClr val="000000"/>
                </a:solidFill>
              </a:rPr>
              <a:t> represents the total impedance from the source to the end of the line. The voltage drop is the total from the source to the end of the line. The equation can be interpreted in two ways. The first is to recognize that the total line distributed load can be lumped at the midpoint of the lateral as shown in Fig.8.</a:t>
            </a:r>
          </a:p>
          <a:p>
            <a:r>
              <a:rPr lang="en-US" sz="2000" dirty="0">
                <a:solidFill>
                  <a:srgbClr val="000000"/>
                </a:solidFill>
              </a:rPr>
              <a:t>A second interpretation of Equation (17) is to lump one-half of the total line load at the end of the line (node </a:t>
            </a:r>
            <a:r>
              <a:rPr lang="en-US" sz="2000" b="1" i="1" dirty="0">
                <a:solidFill>
                  <a:srgbClr val="000000"/>
                </a:solidFill>
              </a:rPr>
              <a:t>n</a:t>
            </a:r>
            <a:r>
              <a:rPr lang="en-US" sz="2000" dirty="0">
                <a:solidFill>
                  <a:srgbClr val="000000"/>
                </a:solidFill>
              </a:rPr>
              <a:t>). This model is shown in Fig.9.</a:t>
            </a:r>
          </a:p>
          <a:p>
            <a:r>
              <a:rPr lang="en-US" sz="2000" dirty="0">
                <a:solidFill>
                  <a:srgbClr val="000000"/>
                </a:solidFill>
              </a:rPr>
              <a:t>Fig.8 and Fig.9 give two different models that can be used to calculate the total voltage drop from the source to the end of a line with uniformly distributed loads.</a:t>
            </a:r>
          </a:p>
        </p:txBody>
      </p:sp>
      <mc:AlternateContent xmlns:mc="http://schemas.openxmlformats.org/markup-compatibility/2006" xmlns:a14="http://schemas.microsoft.com/office/drawing/2010/main">
        <mc:Choice Requires="a14">
          <p:sp>
            <p:nvSpPr>
              <p:cNvPr id="20" name="TextBox 19"/>
              <p:cNvSpPr txBox="1"/>
              <p:nvPr/>
            </p:nvSpPr>
            <p:spPr>
              <a:xfrm>
                <a:off x="2133600" y="3276600"/>
                <a:ext cx="3112262" cy="586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𝑑𝑟𝑜𝑝</m:t>
                          </m:r>
                          <m:r>
                            <a:rPr lang="en-US" sz="2000" i="1">
                              <a:latin typeface="Cambria Math" panose="02040503050406030204" pitchFamily="18" charset="0"/>
                            </a:rPr>
                            <m:t>_</m:t>
                          </m:r>
                          <m:r>
                            <a:rPr lang="en-US" sz="2000" i="1">
                              <a:latin typeface="Cambria Math" panose="02040503050406030204" pitchFamily="18" charset="0"/>
                            </a:rPr>
                            <m:t>𝑡𝑜𝑡𝑎𝑙</m:t>
                          </m:r>
                        </m:sub>
                      </m:sSub>
                      <m:r>
                        <a:rPr lang="en-US" sz="2000" i="1">
                          <a:latin typeface="Cambria Math" panose="02040503050406030204" pitchFamily="18" charset="0"/>
                        </a:rPr>
                        <m:t>=</m:t>
                      </m:r>
                      <m:r>
                        <a:rPr lang="en-US" sz="2000" i="1">
                          <a:latin typeface="Cambria Math" panose="02040503050406030204" pitchFamily="18" charset="0"/>
                        </a:rPr>
                        <m:t>𝑅𝑒</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 </m:t>
                          </m:r>
                        </m:e>
                      </m:d>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133600" y="3276600"/>
                <a:ext cx="3112262" cy="586956"/>
              </a:xfrm>
              <a:prstGeom prst="rect">
                <a:avLst/>
              </a:prstGeom>
              <a:blipFill>
                <a:blip r:embed="rId4"/>
                <a:stretch>
                  <a:fillRect/>
                </a:stretch>
              </a:blipFill>
            </p:spPr>
            <p:txBody>
              <a:bodyPr/>
              <a:lstStyle/>
              <a:p>
                <a:r>
                  <a:rPr lang="en-US">
                    <a:noFill/>
                  </a:rPr>
                  <a:t> </a:t>
                </a:r>
              </a:p>
            </p:txBody>
          </p:sp>
        </mc:Fallback>
      </mc:AlternateContent>
      <p:sp>
        <p:nvSpPr>
          <p:cNvPr id="25" name="TextBox 24"/>
          <p:cNvSpPr txBox="1"/>
          <p:nvPr/>
        </p:nvSpPr>
        <p:spPr>
          <a:xfrm>
            <a:off x="7202708" y="3414779"/>
            <a:ext cx="611065" cy="400110"/>
          </a:xfrm>
          <a:prstGeom prst="rect">
            <a:avLst/>
          </a:prstGeom>
          <a:noFill/>
        </p:spPr>
        <p:txBody>
          <a:bodyPr wrap="none" rtlCol="0">
            <a:spAutoFit/>
          </a:bodyPr>
          <a:lstStyle/>
          <a:p>
            <a:r>
              <a:rPr lang="en-US" sz="2000" dirty="0"/>
              <a:t>(</a:t>
            </a:r>
            <a:r>
              <a:rPr lang="en-US" altLang="zh-CN" sz="2000" dirty="0"/>
              <a:t>17</a:t>
            </a:r>
            <a:r>
              <a:rPr lang="en-US" sz="2000" dirty="0"/>
              <a:t>)</a:t>
            </a:r>
          </a:p>
        </p:txBody>
      </p:sp>
      <p:sp>
        <p:nvSpPr>
          <p:cNvPr id="2" name="Slide Number Placeholder 1">
            <a:extLst>
              <a:ext uri="{FF2B5EF4-FFF2-40B4-BE49-F238E27FC236}">
                <a16:creationId xmlns:a16="http://schemas.microsoft.com/office/drawing/2014/main" id="{378FD1BB-69BF-4D49-A703-EAAC838CE24F}"/>
              </a:ext>
            </a:extLst>
          </p:cNvPr>
          <p:cNvSpPr>
            <a:spLocks noGrp="1"/>
          </p:cNvSpPr>
          <p:nvPr>
            <p:ph type="sldNum" sz="quarter" idx="12"/>
          </p:nvPr>
        </p:nvSpPr>
        <p:spPr/>
        <p:txBody>
          <a:bodyPr/>
          <a:lstStyle/>
          <a:p>
            <a:fld id="{5B7A2384-8C5D-49F6-8259-B9A64ECD4852}" type="slidenum">
              <a:rPr lang="en-US" smtClean="0"/>
              <a:t>28</a:t>
            </a:fld>
            <a:endParaRPr lang="en-US"/>
          </a:p>
        </p:txBody>
      </p:sp>
      <p:sp>
        <p:nvSpPr>
          <p:cNvPr id="11" name="Text Placeholder 4">
            <a:extLst>
              <a:ext uri="{FF2B5EF4-FFF2-40B4-BE49-F238E27FC236}">
                <a16:creationId xmlns:a16="http://schemas.microsoft.com/office/drawing/2014/main" id="{43747DAC-3C61-478C-B51C-ACB51AEC2AB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69667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5083" y="106792"/>
            <a:ext cx="8752717"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p:pic>
        <p:nvPicPr>
          <p:cNvPr id="4" name="Picture 3"/>
          <p:cNvPicPr>
            <a:picLocks noChangeAspect="1"/>
          </p:cNvPicPr>
          <p:nvPr/>
        </p:nvPicPr>
        <p:blipFill>
          <a:blip r:embed="rId2"/>
          <a:stretch>
            <a:fillRect/>
          </a:stretch>
        </p:blipFill>
        <p:spPr>
          <a:xfrm>
            <a:off x="353664" y="4419599"/>
            <a:ext cx="4314827" cy="1371601"/>
          </a:xfrm>
          <a:prstGeom prst="rect">
            <a:avLst/>
          </a:prstGeom>
        </p:spPr>
      </p:pic>
      <p:pic>
        <p:nvPicPr>
          <p:cNvPr id="5" name="Picture 4"/>
          <p:cNvPicPr>
            <a:picLocks noChangeAspect="1"/>
          </p:cNvPicPr>
          <p:nvPr/>
        </p:nvPicPr>
        <p:blipFill>
          <a:blip r:embed="rId3"/>
          <a:stretch>
            <a:fillRect/>
          </a:stretch>
        </p:blipFill>
        <p:spPr>
          <a:xfrm>
            <a:off x="5105400" y="4418106"/>
            <a:ext cx="3971925" cy="1373094"/>
          </a:xfrm>
          <a:prstGeom prst="rect">
            <a:avLst/>
          </a:prstGeom>
        </p:spPr>
      </p:pic>
      <p:sp>
        <p:nvSpPr>
          <p:cNvPr id="18" name="TextBox 17"/>
          <p:cNvSpPr txBox="1"/>
          <p:nvPr/>
        </p:nvSpPr>
        <p:spPr>
          <a:xfrm>
            <a:off x="762000" y="5638800"/>
            <a:ext cx="3738561" cy="400110"/>
          </a:xfrm>
          <a:prstGeom prst="rect">
            <a:avLst/>
          </a:prstGeom>
          <a:noFill/>
        </p:spPr>
        <p:txBody>
          <a:bodyPr wrap="square" rtlCol="0">
            <a:spAutoFit/>
          </a:bodyPr>
          <a:lstStyle/>
          <a:p>
            <a:pPr algn="ctr"/>
            <a:r>
              <a:rPr lang="en-US" sz="2000" dirty="0"/>
              <a:t>Fig.8 Load lumped at the midpoint</a:t>
            </a:r>
          </a:p>
        </p:txBody>
      </p:sp>
      <p:sp>
        <p:nvSpPr>
          <p:cNvPr id="19" name="TextBox 18"/>
          <p:cNvSpPr txBox="1"/>
          <p:nvPr/>
        </p:nvSpPr>
        <p:spPr>
          <a:xfrm>
            <a:off x="4829578" y="5638800"/>
            <a:ext cx="4179193" cy="400110"/>
          </a:xfrm>
          <a:prstGeom prst="rect">
            <a:avLst/>
          </a:prstGeom>
          <a:noFill/>
        </p:spPr>
        <p:txBody>
          <a:bodyPr wrap="square" rtlCol="0">
            <a:spAutoFit/>
          </a:bodyPr>
          <a:lstStyle/>
          <a:p>
            <a:pPr algn="ctr"/>
            <a:r>
              <a:rPr lang="en-US" sz="2000" dirty="0"/>
              <a:t>Fig.9 One-half load lumped at the end</a:t>
            </a:r>
          </a:p>
        </p:txBody>
      </p:sp>
      <p:sp>
        <p:nvSpPr>
          <p:cNvPr id="6" name="Rectangle 5"/>
          <p:cNvSpPr/>
          <p:nvPr/>
        </p:nvSpPr>
        <p:spPr>
          <a:xfrm>
            <a:off x="361547" y="741602"/>
            <a:ext cx="8991600" cy="1015663"/>
          </a:xfrm>
          <a:prstGeom prst="rect">
            <a:avLst/>
          </a:prstGeom>
        </p:spPr>
        <p:txBody>
          <a:bodyPr wrap="square">
            <a:spAutoFit/>
          </a:bodyPr>
          <a:lstStyle/>
          <a:p>
            <a:r>
              <a:rPr lang="en-US" sz="2000" dirty="0"/>
              <a:t>Of equal importance in the analysis of a distribution feeder is the power loss. If the model of Fig.8 is used to compute the total three-phase power loss down the line, the result </a:t>
            </a:r>
            <a:r>
              <a:rPr lang="en-US" altLang="zh-CN" sz="2000" dirty="0"/>
              <a:t>is</a:t>
            </a:r>
            <a:endParaRPr lang="en-US" sz="2000" dirty="0"/>
          </a:p>
        </p:txBody>
      </p:sp>
      <mc:AlternateContent xmlns:mc="http://schemas.openxmlformats.org/markup-compatibility/2006" xmlns:a14="http://schemas.microsoft.com/office/drawing/2010/main">
        <mc:Choice Requires="a14">
          <p:sp>
            <p:nvSpPr>
              <p:cNvPr id="20" name="TextBox 19"/>
              <p:cNvSpPr txBox="1"/>
              <p:nvPr/>
            </p:nvSpPr>
            <p:spPr>
              <a:xfrm>
                <a:off x="2134784" y="1600200"/>
                <a:ext cx="3713388"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𝑙𝑜𝑠𝑠</m:t>
                          </m:r>
                        </m:sub>
                      </m:sSub>
                      <m:r>
                        <a:rPr lang="en-US" sz="2000" i="1">
                          <a:latin typeface="Cambria Math" panose="02040503050406030204" pitchFamily="18" charset="0"/>
                        </a:rPr>
                        <m:t>=3∗</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𝑅</m:t>
                          </m:r>
                        </m:num>
                        <m:den>
                          <m:r>
                            <a:rPr lang="en-US" sz="2000" i="1">
                              <a:latin typeface="Cambria Math" panose="02040503050406030204" pitchFamily="18" charset="0"/>
                            </a:rPr>
                            <m:t>2</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m:t>
                          </m:r>
                        </m:num>
                        <m:den>
                          <m:r>
                            <a:rPr lang="en-US" sz="2000" i="1">
                              <a:latin typeface="Cambria Math" panose="02040503050406030204" pitchFamily="18" charset="0"/>
                            </a:rPr>
                            <m:t>2</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m:rPr>
                          <m:nor/>
                        </m:rPr>
                        <a:rPr lang="en-US" sz="2000" dirty="0"/>
                        <m:t>∗</m:t>
                      </m:r>
                      <m:r>
                        <m:rPr>
                          <m:nor/>
                        </m:rPr>
                        <a:rPr lang="en-US" sz="2000" dirty="0"/>
                        <m:t>R</m:t>
                      </m:r>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134784" y="1600200"/>
                <a:ext cx="3713388" cy="576183"/>
              </a:xfrm>
              <a:prstGeom prst="rect">
                <a:avLst/>
              </a:prstGeom>
              <a:blipFill>
                <a:blip r:embed="rId4"/>
                <a:stretch>
                  <a:fillRect/>
                </a:stretch>
              </a:blipFill>
            </p:spPr>
            <p:txBody>
              <a:bodyPr/>
              <a:lstStyle/>
              <a:p>
                <a:r>
                  <a:rPr lang="en-US">
                    <a:noFill/>
                  </a:rPr>
                  <a:t> </a:t>
                </a:r>
              </a:p>
            </p:txBody>
          </p:sp>
        </mc:Fallback>
      </mc:AlternateContent>
      <p:sp>
        <p:nvSpPr>
          <p:cNvPr id="25" name="TextBox 24"/>
          <p:cNvSpPr txBox="1"/>
          <p:nvPr/>
        </p:nvSpPr>
        <p:spPr>
          <a:xfrm>
            <a:off x="7389935" y="1689300"/>
            <a:ext cx="611065" cy="400110"/>
          </a:xfrm>
          <a:prstGeom prst="rect">
            <a:avLst/>
          </a:prstGeom>
          <a:noFill/>
        </p:spPr>
        <p:txBody>
          <a:bodyPr wrap="none" rtlCol="0">
            <a:spAutoFit/>
          </a:bodyPr>
          <a:lstStyle/>
          <a:p>
            <a:r>
              <a:rPr lang="en-US" sz="2000" dirty="0"/>
              <a:t>(</a:t>
            </a:r>
            <a:r>
              <a:rPr lang="en-US" altLang="zh-CN" sz="2000" dirty="0"/>
              <a:t>18</a:t>
            </a:r>
            <a:r>
              <a:rPr lang="en-US" sz="2000" dirty="0"/>
              <a:t>)</a:t>
            </a:r>
          </a:p>
        </p:txBody>
      </p:sp>
      <p:sp>
        <p:nvSpPr>
          <p:cNvPr id="2" name="Rectangle 1"/>
          <p:cNvSpPr/>
          <p:nvPr/>
        </p:nvSpPr>
        <p:spPr>
          <a:xfrm>
            <a:off x="361547" y="2209800"/>
            <a:ext cx="8715778" cy="707886"/>
          </a:xfrm>
          <a:prstGeom prst="rect">
            <a:avLst/>
          </a:prstGeom>
        </p:spPr>
        <p:txBody>
          <a:bodyPr wrap="square">
            <a:spAutoFit/>
          </a:bodyPr>
          <a:lstStyle/>
          <a:p>
            <a:r>
              <a:rPr lang="en-US" sz="2000" dirty="0">
                <a:solidFill>
                  <a:srgbClr val="000000"/>
                </a:solidFill>
              </a:rPr>
              <a:t>When the model of Fig.9 is used to compute the total three-phase power loss, the result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TextBox 10"/>
              <p:cNvSpPr txBox="1"/>
              <p:nvPr/>
            </p:nvSpPr>
            <p:spPr>
              <a:xfrm>
                <a:off x="2144274" y="2819400"/>
                <a:ext cx="3704283" cy="645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𝑙𝑜𝑠𝑠</m:t>
                          </m:r>
                        </m:sub>
                      </m:sSub>
                      <m:r>
                        <a:rPr lang="en-US" sz="2000" i="1">
                          <a:latin typeface="Cambria Math" panose="02040503050406030204" pitchFamily="18" charset="0"/>
                        </a:rPr>
                        <m:t>=3∗</m:t>
                      </m:r>
                      <m:sSup>
                        <m:sSupPr>
                          <m:ctrlPr>
                            <a:rPr lang="en-US" sz="2000" i="1">
                              <a:latin typeface="Cambria Math" panose="02040503050406030204" pitchFamily="18" charset="0"/>
                            </a:rPr>
                          </m:ctrlPr>
                        </m:sSupPr>
                        <m:e>
                          <m:d>
                            <m:dPr>
                              <m:begChr m:val="|"/>
                              <m:endChr m:val="|"/>
                              <m:ctrlPr>
                                <a:rPr lang="en-US" sz="2000" i="1" smtClean="0">
                                  <a:latin typeface="Cambria Math" panose="02040503050406030204" pitchFamily="18" charset="0"/>
                                </a:rPr>
                              </m:ctrlPr>
                            </m:dPr>
                            <m:e>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num>
                                <m:den>
                                  <m:r>
                                    <a:rPr lang="en-US" sz="2000" b="0" i="1" smtClean="0">
                                      <a:latin typeface="Cambria Math" panose="02040503050406030204" pitchFamily="18" charset="0"/>
                                    </a:rPr>
                                    <m:t>2</m:t>
                                  </m:r>
                                </m:den>
                              </m:f>
                            </m:e>
                          </m:d>
                        </m:e>
                        <m:sup>
                          <m:r>
                            <a:rPr lang="en-US" sz="2000" i="1">
                              <a:latin typeface="Cambria Math" panose="02040503050406030204" pitchFamily="18" charset="0"/>
                            </a:rPr>
                            <m:t>2</m:t>
                          </m:r>
                        </m:sup>
                      </m:sSup>
                      <m:r>
                        <a:rPr lang="en-US" sz="2000" i="1">
                          <a:latin typeface="Cambria Math" panose="02040503050406030204" pitchFamily="18" charset="0"/>
                        </a:rPr>
                        <m:t>∗</m:t>
                      </m:r>
                      <m:r>
                        <m:rPr>
                          <m:sty m:val="p"/>
                        </m:rPr>
                        <a:rPr lang="en-US" sz="2000" b="0" i="0" smtClean="0">
                          <a:latin typeface="Cambria Math" panose="02040503050406030204" pitchFamily="18" charset="0"/>
                        </a:rPr>
                        <m:t>R</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3</m:t>
                          </m:r>
                        </m:num>
                        <m:den>
                          <m:r>
                            <a:rPr lang="en-US" sz="2000" b="0" i="1" smtClean="0">
                              <a:latin typeface="Cambria Math" panose="02040503050406030204" pitchFamily="18" charset="0"/>
                            </a:rPr>
                            <m:t>4</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m:rPr>
                          <m:nor/>
                        </m:rPr>
                        <a:rPr lang="en-US" sz="2000" dirty="0"/>
                        <m:t>∗</m:t>
                      </m:r>
                      <m:r>
                        <m:rPr>
                          <m:nor/>
                        </m:rPr>
                        <a:rPr lang="en-US" sz="2000" dirty="0"/>
                        <m:t>R</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144274" y="2819400"/>
                <a:ext cx="3704283" cy="645241"/>
              </a:xfrm>
              <a:prstGeom prst="rect">
                <a:avLst/>
              </a:prstGeom>
              <a:blipFill>
                <a:blip r:embed="rId5"/>
                <a:stretch>
                  <a:fillRect/>
                </a:stretch>
              </a:blipFill>
            </p:spPr>
            <p:txBody>
              <a:bodyPr/>
              <a:lstStyle/>
              <a:p>
                <a:r>
                  <a:rPr lang="en-US">
                    <a:noFill/>
                  </a:rPr>
                  <a:t> </a:t>
                </a:r>
              </a:p>
            </p:txBody>
          </p:sp>
        </mc:Fallback>
      </mc:AlternateContent>
      <p:sp>
        <p:nvSpPr>
          <p:cNvPr id="12" name="TextBox 11"/>
          <p:cNvSpPr txBox="1"/>
          <p:nvPr/>
        </p:nvSpPr>
        <p:spPr>
          <a:xfrm>
            <a:off x="7389935" y="2905498"/>
            <a:ext cx="611065" cy="400110"/>
          </a:xfrm>
          <a:prstGeom prst="rect">
            <a:avLst/>
          </a:prstGeom>
          <a:noFill/>
        </p:spPr>
        <p:txBody>
          <a:bodyPr wrap="none" rtlCol="0">
            <a:spAutoFit/>
          </a:bodyPr>
          <a:lstStyle/>
          <a:p>
            <a:r>
              <a:rPr lang="en-US" sz="2000" dirty="0"/>
              <a:t>(</a:t>
            </a:r>
            <a:r>
              <a:rPr lang="en-US" altLang="zh-CN" sz="2000" dirty="0"/>
              <a:t>19</a:t>
            </a:r>
            <a:r>
              <a:rPr lang="en-US" sz="2000" dirty="0"/>
              <a:t>)</a:t>
            </a:r>
          </a:p>
        </p:txBody>
      </p:sp>
      <p:sp>
        <p:nvSpPr>
          <p:cNvPr id="3" name="Rectangle 2"/>
          <p:cNvSpPr/>
          <p:nvPr/>
        </p:nvSpPr>
        <p:spPr>
          <a:xfrm>
            <a:off x="361547" y="3581400"/>
            <a:ext cx="8991600" cy="707886"/>
          </a:xfrm>
          <a:prstGeom prst="rect">
            <a:avLst/>
          </a:prstGeom>
        </p:spPr>
        <p:txBody>
          <a:bodyPr wrap="square">
            <a:spAutoFit/>
          </a:bodyPr>
          <a:lstStyle/>
          <a:p>
            <a:r>
              <a:rPr lang="en-US" sz="2000" b="1" dirty="0">
                <a:solidFill>
                  <a:srgbClr val="000000"/>
                </a:solidFill>
              </a:rPr>
              <a:t>It is obvious that the two models give different results for the power loss.</a:t>
            </a:r>
            <a:r>
              <a:rPr lang="en-US" sz="2000" dirty="0"/>
              <a:t> </a:t>
            </a:r>
            <a:r>
              <a:rPr lang="en-US" sz="2000" b="1" dirty="0"/>
              <a:t>The question is, Which one is correct? </a:t>
            </a:r>
            <a:endParaRPr lang="en-US" sz="2000" b="1" dirty="0">
              <a:solidFill>
                <a:srgbClr val="000000"/>
              </a:solidFill>
              <a:effectLst/>
            </a:endParaRPr>
          </a:p>
        </p:txBody>
      </p:sp>
      <p:sp>
        <p:nvSpPr>
          <p:cNvPr id="7" name="Slide Number Placeholder 6">
            <a:extLst>
              <a:ext uri="{FF2B5EF4-FFF2-40B4-BE49-F238E27FC236}">
                <a16:creationId xmlns:a16="http://schemas.microsoft.com/office/drawing/2014/main" id="{2D6CEFF9-4C26-1C4F-A9CA-372EE37611CB}"/>
              </a:ext>
            </a:extLst>
          </p:cNvPr>
          <p:cNvSpPr>
            <a:spLocks noGrp="1"/>
          </p:cNvSpPr>
          <p:nvPr>
            <p:ph type="sldNum" sz="quarter" idx="12"/>
          </p:nvPr>
        </p:nvSpPr>
        <p:spPr/>
        <p:txBody>
          <a:bodyPr/>
          <a:lstStyle/>
          <a:p>
            <a:fld id="{5B7A2384-8C5D-49F6-8259-B9A64ECD4852}" type="slidenum">
              <a:rPr lang="en-US" smtClean="0"/>
              <a:t>29</a:t>
            </a:fld>
            <a:endParaRPr lang="en-US"/>
          </a:p>
        </p:txBody>
      </p:sp>
      <p:sp>
        <p:nvSpPr>
          <p:cNvPr id="15" name="Text Placeholder 4">
            <a:extLst>
              <a:ext uri="{FF2B5EF4-FFF2-40B4-BE49-F238E27FC236}">
                <a16:creationId xmlns:a16="http://schemas.microsoft.com/office/drawing/2014/main" id="{FB6CC6F4-548D-4FD5-9FF8-276AC3993F0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0272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214" y="254199"/>
            <a:ext cx="707014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Approximate Method of Analysis</a:t>
            </a:r>
          </a:p>
        </p:txBody>
      </p:sp>
      <p:sp>
        <p:nvSpPr>
          <p:cNvPr id="2" name="Rectangle 1"/>
          <p:cNvSpPr/>
          <p:nvPr/>
        </p:nvSpPr>
        <p:spPr>
          <a:xfrm>
            <a:off x="304800" y="1371600"/>
            <a:ext cx="8382000" cy="4524315"/>
          </a:xfrm>
          <a:prstGeom prst="rect">
            <a:avLst/>
          </a:prstGeom>
        </p:spPr>
        <p:txBody>
          <a:bodyPr wrap="square">
            <a:spAutoFit/>
          </a:bodyPr>
          <a:lstStyle/>
          <a:p>
            <a:pPr algn="just"/>
            <a:r>
              <a:rPr lang="en-US" sz="2400" dirty="0">
                <a:solidFill>
                  <a:srgbClr val="000000"/>
                </a:solidFill>
              </a:rPr>
              <a:t>A distribution feeder provides service to unbalanced three-phase, two-phase, and single-phase loads over </a:t>
            </a:r>
            <a:r>
              <a:rPr lang="en-US" sz="2400" dirty="0" err="1">
                <a:solidFill>
                  <a:srgbClr val="000000"/>
                </a:solidFill>
              </a:rPr>
              <a:t>untransposed</a:t>
            </a:r>
            <a:r>
              <a:rPr lang="en-US" sz="2400" dirty="0">
                <a:solidFill>
                  <a:srgbClr val="000000"/>
                </a:solidFill>
              </a:rPr>
              <a:t> three-phase, two-phase, and single-phase line segments. This combination leads to the three-phase line currents and the line voltages being unbalanced. In order to analyze these conditions as precisely as possible, it will be necessary to model all three phases of the feeder as accurately as possible. However, many times only a “ballpark” answer is needed. When this is the case, some approximate methods of modeling and analysis can be employed. It is the purpose of this chapter to develop some of the approximate methods and leave for later </a:t>
            </a:r>
            <a:r>
              <a:rPr lang="en-US" altLang="zh-CN" sz="2400" dirty="0">
                <a:solidFill>
                  <a:srgbClr val="000000"/>
                </a:solidFill>
              </a:rPr>
              <a:t>classes</a:t>
            </a:r>
            <a:r>
              <a:rPr lang="en-US" sz="2400" dirty="0">
                <a:solidFill>
                  <a:srgbClr val="000000"/>
                </a:solidFill>
              </a:rPr>
              <a:t> the exact models and analysis.</a:t>
            </a:r>
          </a:p>
        </p:txBody>
      </p:sp>
      <p:sp>
        <p:nvSpPr>
          <p:cNvPr id="4" name="Slide Number Placeholder 3">
            <a:extLst>
              <a:ext uri="{FF2B5EF4-FFF2-40B4-BE49-F238E27FC236}">
                <a16:creationId xmlns:a16="http://schemas.microsoft.com/office/drawing/2014/main" id="{BCE3076B-00BF-334F-BCB8-110E3764C1C4}"/>
              </a:ext>
            </a:extLst>
          </p:cNvPr>
          <p:cNvSpPr>
            <a:spLocks noGrp="1"/>
          </p:cNvSpPr>
          <p:nvPr>
            <p:ph type="sldNum" sz="quarter" idx="12"/>
          </p:nvPr>
        </p:nvSpPr>
        <p:spPr/>
        <p:txBody>
          <a:bodyPr/>
          <a:lstStyle/>
          <a:p>
            <a:fld id="{5B7A2384-8C5D-49F6-8259-B9A64ECD4852}" type="slidenum">
              <a:rPr lang="en-US" smtClean="0"/>
              <a:t>3</a:t>
            </a:fld>
            <a:endParaRPr lang="en-US"/>
          </a:p>
        </p:txBody>
      </p:sp>
      <p:sp>
        <p:nvSpPr>
          <p:cNvPr id="5" name="Text Placeholder 4">
            <a:extLst>
              <a:ext uri="{FF2B5EF4-FFF2-40B4-BE49-F238E27FC236}">
                <a16:creationId xmlns:a16="http://schemas.microsoft.com/office/drawing/2014/main" id="{1BF698AA-56FA-47BE-A49B-D8AF79E9F9B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130759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8752" y="115690"/>
            <a:ext cx="8752717"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p:sp>
        <p:nvSpPr>
          <p:cNvPr id="6" name="Rectangle 5"/>
          <p:cNvSpPr/>
          <p:nvPr/>
        </p:nvSpPr>
        <p:spPr>
          <a:xfrm>
            <a:off x="132947" y="762956"/>
            <a:ext cx="8991600" cy="430887"/>
          </a:xfrm>
          <a:prstGeom prst="rect">
            <a:avLst/>
          </a:prstGeom>
        </p:spPr>
        <p:txBody>
          <a:bodyPr wrap="square">
            <a:spAutoFit/>
          </a:bodyPr>
          <a:lstStyle/>
          <a:p>
            <a:r>
              <a:rPr lang="en-US" sz="2200" b="1" dirty="0"/>
              <a:t>The answer is neither one…</a:t>
            </a:r>
          </a:p>
        </p:txBody>
      </p:sp>
      <mc:AlternateContent xmlns:mc="http://schemas.openxmlformats.org/markup-compatibility/2006" xmlns:a14="http://schemas.microsoft.com/office/drawing/2010/main">
        <mc:Choice Requires="a14">
          <p:sp>
            <p:nvSpPr>
              <p:cNvPr id="20" name="TextBox 19"/>
              <p:cNvSpPr txBox="1"/>
              <p:nvPr/>
            </p:nvSpPr>
            <p:spPr>
              <a:xfrm>
                <a:off x="2971800" y="2827172"/>
                <a:ext cx="3969998"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1</m:t>
                          </m:r>
                        </m:sub>
                      </m:sSub>
                      <m:r>
                        <a:rPr lang="en-US" sz="2200" i="1">
                          <a:latin typeface="Cambria Math" panose="02040503050406030204" pitchFamily="18" charset="0"/>
                        </a:rPr>
                        <m:t>=</m:t>
                      </m:r>
                      <m:r>
                        <a:rPr lang="en-US" sz="2200" b="0" i="1" smtClean="0">
                          <a:latin typeface="Cambria Math" panose="02040503050406030204" pitchFamily="18" charset="0"/>
                        </a:rPr>
                        <m:t>3∗(</m:t>
                      </m:r>
                      <m:r>
                        <a:rPr lang="en-US" sz="2200" b="0" i="1" smtClean="0">
                          <a:latin typeface="Cambria Math" panose="02040503050406030204" pitchFamily="18" charset="0"/>
                        </a:rPr>
                        <m:t>𝑟</m:t>
                      </m:r>
                      <m:r>
                        <a:rPr lang="en-US" sz="2200" b="0" i="1" smtClean="0">
                          <a:latin typeface="Cambria Math" panose="02040503050406030204" pitchFamily="18" charset="0"/>
                        </a:rPr>
                        <m:t>∗</m:t>
                      </m:r>
                      <m:r>
                        <a:rPr lang="en-US" sz="2200" b="0" i="1" smtClean="0">
                          <a:latin typeface="Cambria Math" panose="02040503050406030204" pitchFamily="18" charset="0"/>
                        </a:rPr>
                        <m:t>𝑑𝑥</m:t>
                      </m:r>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r>
                                <a:rPr lang="en-US" sz="2200" b="0" i="1" smtClean="0">
                                  <a:latin typeface="Cambria Math" panose="02040503050406030204" pitchFamily="18" charset="0"/>
                                </a:rPr>
                                <m:t>(</m:t>
                              </m:r>
                              <m:r>
                                <a:rPr lang="en-US" sz="2200" b="0" i="1" smtClean="0">
                                  <a:latin typeface="Cambria Math" panose="02040503050406030204" pitchFamily="18" charset="0"/>
                                </a:rPr>
                                <m:t>𝑛</m:t>
                              </m:r>
                              <m:r>
                                <a:rPr lang="en-US" sz="2200" b="0" i="1" smtClean="0">
                                  <a:latin typeface="Cambria Math" panose="02040503050406030204" pitchFamily="18" charset="0"/>
                                </a:rPr>
                                <m:t>∗</m:t>
                              </m:r>
                              <m:r>
                                <a:rPr lang="en-US" sz="2200" b="0" i="1" smtClean="0">
                                  <a:latin typeface="Cambria Math" panose="02040503050406030204" pitchFamily="18" charset="0"/>
                                </a:rPr>
                                <m:t>𝑑𝑖</m:t>
                              </m:r>
                              <m:r>
                                <a:rPr lang="en-US" sz="2200" b="0" i="1" smtClean="0">
                                  <a:latin typeface="Cambria Math" panose="02040503050406030204" pitchFamily="18" charset="0"/>
                                </a:rPr>
                                <m:t>)</m:t>
                              </m:r>
                            </m:e>
                          </m:d>
                        </m:e>
                        <m:sup>
                          <m:r>
                            <a:rPr lang="en-US" sz="2200" i="1">
                              <a:latin typeface="Cambria Math" panose="02040503050406030204" pitchFamily="18" charset="0"/>
                            </a:rPr>
                            <m:t>2</m:t>
                          </m:r>
                        </m:sup>
                      </m:sSup>
                    </m:oMath>
                  </m:oMathPara>
                </a14:m>
                <a:endParaRPr lang="en-US" sz="2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971800" y="2827172"/>
                <a:ext cx="3969998" cy="338554"/>
              </a:xfrm>
              <a:prstGeom prst="rect">
                <a:avLst/>
              </a:prstGeom>
              <a:blipFill>
                <a:blip r:embed="rId2"/>
                <a:stretch>
                  <a:fillRect l="-1229" t="-3636" r="-307" b="-34545"/>
                </a:stretch>
              </a:blipFill>
            </p:spPr>
            <p:txBody>
              <a:bodyPr/>
              <a:lstStyle/>
              <a:p>
                <a:r>
                  <a:rPr lang="en-US">
                    <a:noFill/>
                  </a:rPr>
                  <a:t> </a:t>
                </a:r>
              </a:p>
            </p:txBody>
          </p:sp>
        </mc:Fallback>
      </mc:AlternateContent>
      <p:sp>
        <p:nvSpPr>
          <p:cNvPr id="25" name="TextBox 24"/>
          <p:cNvSpPr txBox="1"/>
          <p:nvPr/>
        </p:nvSpPr>
        <p:spPr>
          <a:xfrm>
            <a:off x="8063898" y="3897248"/>
            <a:ext cx="559769" cy="369332"/>
          </a:xfrm>
          <a:prstGeom prst="rect">
            <a:avLst/>
          </a:prstGeom>
          <a:noFill/>
        </p:spPr>
        <p:txBody>
          <a:bodyPr wrap="none" rtlCol="0">
            <a:spAutoFit/>
          </a:bodyPr>
          <a:lstStyle/>
          <a:p>
            <a:r>
              <a:rPr lang="en-US" dirty="0"/>
              <a:t>(</a:t>
            </a:r>
            <a:r>
              <a:rPr lang="en-US" altLang="zh-CN" dirty="0"/>
              <a:t>21</a:t>
            </a:r>
            <a:r>
              <a:rPr lang="en-US" dirty="0"/>
              <a:t>)</a:t>
            </a:r>
          </a:p>
        </p:txBody>
      </p:sp>
      <p:sp>
        <p:nvSpPr>
          <p:cNvPr id="12" name="TextBox 11"/>
          <p:cNvSpPr txBox="1"/>
          <p:nvPr/>
        </p:nvSpPr>
        <p:spPr>
          <a:xfrm>
            <a:off x="8063898" y="2814732"/>
            <a:ext cx="559769" cy="369332"/>
          </a:xfrm>
          <a:prstGeom prst="rect">
            <a:avLst/>
          </a:prstGeom>
          <a:noFill/>
        </p:spPr>
        <p:txBody>
          <a:bodyPr wrap="none" rtlCol="0">
            <a:spAutoFit/>
          </a:bodyPr>
          <a:lstStyle/>
          <a:p>
            <a:r>
              <a:rPr lang="en-US" dirty="0"/>
              <a:t>(</a:t>
            </a:r>
            <a:r>
              <a:rPr lang="en-US" altLang="zh-CN" dirty="0"/>
              <a:t>20</a:t>
            </a:r>
            <a:r>
              <a:rPr lang="en-US" dirty="0"/>
              <a:t>)</a:t>
            </a:r>
          </a:p>
        </p:txBody>
      </p:sp>
      <p:sp>
        <p:nvSpPr>
          <p:cNvPr id="7" name="Rectangle 6"/>
          <p:cNvSpPr/>
          <p:nvPr/>
        </p:nvSpPr>
        <p:spPr>
          <a:xfrm>
            <a:off x="132947" y="1193843"/>
            <a:ext cx="8934853" cy="1446550"/>
          </a:xfrm>
          <a:prstGeom prst="rect">
            <a:avLst/>
          </a:prstGeom>
        </p:spPr>
        <p:txBody>
          <a:bodyPr wrap="square">
            <a:spAutoFit/>
          </a:bodyPr>
          <a:lstStyle/>
          <a:p>
            <a:pPr algn="just"/>
            <a:r>
              <a:rPr lang="en-US" sz="2200" dirty="0">
                <a:solidFill>
                  <a:srgbClr val="000000"/>
                </a:solidFill>
              </a:rPr>
              <a:t>To derive the correct model for power loss, reference is made to Fig.7 and the definitions for the parameters in that figure. The total three-phase power loss down the line will be the sum of the power losses in each short segment of the line. For example, the three-phase power loss in the first segment is</a:t>
            </a:r>
            <a:endParaRPr lang="en-US" sz="2200" dirty="0">
              <a:solidFill>
                <a:srgbClr val="000000"/>
              </a:solidFill>
              <a:effectLst/>
            </a:endParaRPr>
          </a:p>
        </p:txBody>
      </p:sp>
      <p:pic>
        <p:nvPicPr>
          <p:cNvPr id="15" name="Picture 14"/>
          <p:cNvPicPr>
            <a:picLocks noChangeAspect="1"/>
          </p:cNvPicPr>
          <p:nvPr/>
        </p:nvPicPr>
        <p:blipFill>
          <a:blip r:embed="rId3"/>
          <a:stretch>
            <a:fillRect/>
          </a:stretch>
        </p:blipFill>
        <p:spPr>
          <a:xfrm>
            <a:off x="447675" y="4285441"/>
            <a:ext cx="5258814" cy="1710788"/>
          </a:xfrm>
          <a:prstGeom prst="rect">
            <a:avLst/>
          </a:prstGeom>
        </p:spPr>
      </p:pic>
      <p:sp>
        <p:nvSpPr>
          <p:cNvPr id="16" name="TextBox 15"/>
          <p:cNvSpPr txBox="1"/>
          <p:nvPr/>
        </p:nvSpPr>
        <p:spPr>
          <a:xfrm>
            <a:off x="5562602" y="4725337"/>
            <a:ext cx="3061066" cy="830997"/>
          </a:xfrm>
          <a:prstGeom prst="rect">
            <a:avLst/>
          </a:prstGeom>
          <a:noFill/>
        </p:spPr>
        <p:txBody>
          <a:bodyPr wrap="square" rtlCol="0">
            <a:spAutoFit/>
          </a:bodyPr>
          <a:lstStyle/>
          <a:p>
            <a:pPr algn="ctr"/>
            <a:r>
              <a:rPr lang="en-US" dirty="0"/>
              <a:t>Fig.7 Voltage rise phasor diagram</a:t>
            </a:r>
          </a:p>
        </p:txBody>
      </p:sp>
      <p:sp>
        <p:nvSpPr>
          <p:cNvPr id="9" name="Rectangle 8"/>
          <p:cNvSpPr/>
          <p:nvPr/>
        </p:nvSpPr>
        <p:spPr>
          <a:xfrm>
            <a:off x="132947" y="3355170"/>
            <a:ext cx="8744328" cy="430887"/>
          </a:xfrm>
          <a:prstGeom prst="rect">
            <a:avLst/>
          </a:prstGeom>
        </p:spPr>
        <p:txBody>
          <a:bodyPr wrap="square">
            <a:spAutoFit/>
          </a:bodyPr>
          <a:lstStyle/>
          <a:p>
            <a:r>
              <a:rPr lang="en-US" sz="2200" dirty="0">
                <a:solidFill>
                  <a:srgbClr val="000000"/>
                </a:solidFill>
              </a:rPr>
              <a:t>The power loss in the second segment is given by</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2726284" y="3897248"/>
                <a:ext cx="4461029"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2</m:t>
                          </m:r>
                        </m:sub>
                      </m:sSub>
                      <m:r>
                        <a:rPr lang="en-US" sz="2200" i="1">
                          <a:latin typeface="Cambria Math" panose="02040503050406030204" pitchFamily="18" charset="0"/>
                        </a:rPr>
                        <m:t>=</m:t>
                      </m:r>
                      <m:r>
                        <a:rPr lang="en-US" sz="2200" b="0" i="1" smtClean="0">
                          <a:latin typeface="Cambria Math" panose="02040503050406030204" pitchFamily="18" charset="0"/>
                        </a:rPr>
                        <m:t>3∗(</m:t>
                      </m:r>
                      <m:r>
                        <a:rPr lang="en-US" sz="2200" b="0" i="1" smtClean="0">
                          <a:latin typeface="Cambria Math" panose="02040503050406030204" pitchFamily="18" charset="0"/>
                        </a:rPr>
                        <m:t>𝑟</m:t>
                      </m:r>
                      <m:r>
                        <a:rPr lang="en-US" sz="2200" b="0" i="1" smtClean="0">
                          <a:latin typeface="Cambria Math" panose="02040503050406030204" pitchFamily="18" charset="0"/>
                        </a:rPr>
                        <m:t>∗</m:t>
                      </m:r>
                      <m:r>
                        <a:rPr lang="en-US" sz="2200" b="0" i="1" smtClean="0">
                          <a:latin typeface="Cambria Math" panose="02040503050406030204" pitchFamily="18" charset="0"/>
                        </a:rPr>
                        <m:t>𝑑𝑥</m:t>
                      </m:r>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−1</m:t>
                                  </m:r>
                                </m:e>
                              </m:d>
                              <m:r>
                                <a:rPr lang="en-US" sz="2200" b="0" i="1" smtClean="0">
                                  <a:latin typeface="Cambria Math" panose="02040503050406030204" pitchFamily="18" charset="0"/>
                                </a:rPr>
                                <m:t>∗</m:t>
                              </m:r>
                              <m:r>
                                <a:rPr lang="en-US" sz="2200" b="0" i="1" smtClean="0">
                                  <a:latin typeface="Cambria Math" panose="02040503050406030204" pitchFamily="18" charset="0"/>
                                </a:rPr>
                                <m:t>𝑑𝑖</m:t>
                              </m:r>
                            </m:e>
                          </m:d>
                        </m:e>
                        <m:sup>
                          <m:r>
                            <a:rPr lang="en-US" sz="2200" i="1">
                              <a:latin typeface="Cambria Math" panose="02040503050406030204" pitchFamily="18" charset="0"/>
                            </a:rPr>
                            <m:t>2</m:t>
                          </m:r>
                        </m:sup>
                      </m:sSup>
                    </m:oMath>
                  </m:oMathPara>
                </a14:m>
                <a:endParaRPr lang="en-US" sz="2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726284" y="3897248"/>
                <a:ext cx="4461029" cy="338554"/>
              </a:xfrm>
              <a:prstGeom prst="rect">
                <a:avLst/>
              </a:prstGeom>
              <a:blipFill>
                <a:blip r:embed="rId4"/>
                <a:stretch>
                  <a:fillRect l="-956" t="-3571" r="-273" b="-3392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3EC3AE1-66E9-D64D-92E0-23E30FEDACD3}"/>
              </a:ext>
            </a:extLst>
          </p:cNvPr>
          <p:cNvSpPr>
            <a:spLocks noGrp="1"/>
          </p:cNvSpPr>
          <p:nvPr>
            <p:ph type="sldNum" sz="quarter" idx="12"/>
          </p:nvPr>
        </p:nvSpPr>
        <p:spPr/>
        <p:txBody>
          <a:bodyPr/>
          <a:lstStyle/>
          <a:p>
            <a:fld id="{5B7A2384-8C5D-49F6-8259-B9A64ECD4852}" type="slidenum">
              <a:rPr lang="en-US" smtClean="0"/>
              <a:t>30</a:t>
            </a:fld>
            <a:endParaRPr lang="en-US"/>
          </a:p>
        </p:txBody>
      </p:sp>
      <p:sp>
        <p:nvSpPr>
          <p:cNvPr id="13" name="Text Placeholder 4">
            <a:extLst>
              <a:ext uri="{FF2B5EF4-FFF2-40B4-BE49-F238E27FC236}">
                <a16:creationId xmlns:a16="http://schemas.microsoft.com/office/drawing/2014/main" id="{A422380F-A1D9-4C93-AA26-ED8991B1F80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724025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735" y="119529"/>
            <a:ext cx="8752717"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p:sp>
        <p:nvSpPr>
          <p:cNvPr id="6" name="Rectangle 5"/>
          <p:cNvSpPr/>
          <p:nvPr/>
        </p:nvSpPr>
        <p:spPr>
          <a:xfrm>
            <a:off x="132947" y="762956"/>
            <a:ext cx="8991600" cy="430887"/>
          </a:xfrm>
          <a:prstGeom prst="rect">
            <a:avLst/>
          </a:prstGeom>
        </p:spPr>
        <p:txBody>
          <a:bodyPr wrap="square">
            <a:spAutoFit/>
          </a:bodyPr>
          <a:lstStyle/>
          <a:p>
            <a:r>
              <a:rPr lang="en-US" sz="2200" dirty="0"/>
              <a:t>The total power loss over the length of the line is then given by</a:t>
            </a:r>
          </a:p>
        </p:txBody>
      </p:sp>
      <mc:AlternateContent xmlns:mc="http://schemas.openxmlformats.org/markup-compatibility/2006" xmlns:a14="http://schemas.microsoft.com/office/drawing/2010/main">
        <mc:Choice Requires="a14">
          <p:sp>
            <p:nvSpPr>
              <p:cNvPr id="20" name="TextBox 19"/>
              <p:cNvSpPr txBox="1"/>
              <p:nvPr/>
            </p:nvSpPr>
            <p:spPr>
              <a:xfrm>
                <a:off x="416052" y="1305034"/>
                <a:ext cx="8437887" cy="3567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m:t>
                      </m:r>
                      <m:r>
                        <a:rPr lang="en-US" sz="2200" b="0" i="1" smtClean="0">
                          <a:latin typeface="Cambria Math" panose="02040503050406030204" pitchFamily="18" charset="0"/>
                        </a:rPr>
                        <m:t>3∗</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𝑟</m:t>
                          </m:r>
                          <m:r>
                            <a:rPr lang="en-US" sz="2200" b="0" i="1" smtClean="0">
                              <a:latin typeface="Cambria Math" panose="02040503050406030204" pitchFamily="18" charset="0"/>
                            </a:rPr>
                            <m:t>∗</m:t>
                          </m:r>
                          <m:r>
                            <a:rPr lang="en-US" sz="2200" b="0" i="1" smtClean="0">
                              <a:latin typeface="Cambria Math" panose="02040503050406030204" pitchFamily="18" charset="0"/>
                            </a:rPr>
                            <m:t>𝑑𝑥</m:t>
                          </m:r>
                        </m:e>
                      </m:d>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r>
                                <a:rPr lang="en-US" sz="2200" i="1">
                                  <a:latin typeface="Cambria Math" panose="02040503050406030204" pitchFamily="18" charset="0"/>
                                </a:rPr>
                                <m:t>𝑑𝑖</m:t>
                              </m:r>
                            </m:e>
                          </m:d>
                        </m:e>
                        <m:sup>
                          <m:r>
                            <a:rPr lang="en-US" sz="2200" i="1">
                              <a:latin typeface="Cambria Math" panose="02040503050406030204" pitchFamily="18" charset="0"/>
                            </a:rPr>
                            <m:t>2</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𝑛</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−1</m:t>
                              </m:r>
                            </m:e>
                          </m:d>
                        </m:e>
                        <m:sup>
                          <m:r>
                            <a:rPr lang="en-US" sz="2200" b="0" i="1" smtClean="0">
                              <a:latin typeface="Cambria Math" panose="02040503050406030204" pitchFamily="18" charset="0"/>
                            </a:rPr>
                            <m:t>2</m:t>
                          </m:r>
                        </m:sup>
                      </m:sSup>
                      <m:r>
                        <a:rPr lang="en-US" sz="2200" i="1">
                          <a:latin typeface="Cambria Math" panose="02040503050406030204" pitchFamily="18" charset="0"/>
                        </a:rPr>
                        <m:t>+</m:t>
                      </m:r>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−2</m:t>
                              </m:r>
                            </m:e>
                          </m:d>
                        </m:e>
                        <m:sup>
                          <m:r>
                            <a:rPr lang="en-US" sz="2200" i="1">
                              <a:latin typeface="Cambria Math" panose="02040503050406030204" pitchFamily="18" charset="0"/>
                            </a:rPr>
                            <m:t>2</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1</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oMath>
                  </m:oMathPara>
                </a14:m>
                <a:endParaRPr lang="en-US" sz="2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6052" y="1305034"/>
                <a:ext cx="8437887" cy="356701"/>
              </a:xfrm>
              <a:prstGeom prst="rect">
                <a:avLst/>
              </a:prstGeom>
              <a:blipFill>
                <a:blip r:embed="rId2"/>
                <a:stretch>
                  <a:fillRect l="-289" r="-795" b="-30508"/>
                </a:stretch>
              </a:blipFill>
            </p:spPr>
            <p:txBody>
              <a:bodyPr/>
              <a:lstStyle/>
              <a:p>
                <a:r>
                  <a:rPr lang="en-US">
                    <a:noFill/>
                  </a:rPr>
                  <a:t> </a:t>
                </a:r>
              </a:p>
            </p:txBody>
          </p:sp>
        </mc:Fallback>
      </mc:AlternateContent>
      <p:sp>
        <p:nvSpPr>
          <p:cNvPr id="25" name="TextBox 24"/>
          <p:cNvSpPr txBox="1"/>
          <p:nvPr/>
        </p:nvSpPr>
        <p:spPr>
          <a:xfrm>
            <a:off x="8153400" y="3115653"/>
            <a:ext cx="559769" cy="369332"/>
          </a:xfrm>
          <a:prstGeom prst="rect">
            <a:avLst/>
          </a:prstGeom>
          <a:noFill/>
        </p:spPr>
        <p:txBody>
          <a:bodyPr wrap="none" rtlCol="0">
            <a:spAutoFit/>
          </a:bodyPr>
          <a:lstStyle/>
          <a:p>
            <a:r>
              <a:rPr lang="en-US" dirty="0"/>
              <a:t>(</a:t>
            </a:r>
            <a:r>
              <a:rPr lang="en-US" altLang="zh-CN" dirty="0"/>
              <a:t>23</a:t>
            </a:r>
            <a:r>
              <a:rPr lang="en-US" dirty="0"/>
              <a:t>)</a:t>
            </a:r>
          </a:p>
        </p:txBody>
      </p:sp>
      <p:sp>
        <p:nvSpPr>
          <p:cNvPr id="12" name="TextBox 11"/>
          <p:cNvSpPr txBox="1"/>
          <p:nvPr/>
        </p:nvSpPr>
        <p:spPr>
          <a:xfrm>
            <a:off x="8124799" y="1818277"/>
            <a:ext cx="559769" cy="369332"/>
          </a:xfrm>
          <a:prstGeom prst="rect">
            <a:avLst/>
          </a:prstGeom>
          <a:noFill/>
        </p:spPr>
        <p:txBody>
          <a:bodyPr wrap="none" rtlCol="0">
            <a:spAutoFit/>
          </a:bodyPr>
          <a:lstStyle/>
          <a:p>
            <a:r>
              <a:rPr lang="en-US" dirty="0"/>
              <a:t>(</a:t>
            </a:r>
            <a:r>
              <a:rPr lang="en-US" altLang="zh-CN" dirty="0"/>
              <a:t>22</a:t>
            </a:r>
            <a:r>
              <a:rPr lang="en-US" dirty="0"/>
              <a:t>)</a:t>
            </a:r>
          </a:p>
        </p:txBody>
      </p:sp>
      <p:sp>
        <p:nvSpPr>
          <p:cNvPr id="9" name="Rectangle 8"/>
          <p:cNvSpPr/>
          <p:nvPr/>
        </p:nvSpPr>
        <p:spPr>
          <a:xfrm>
            <a:off x="132947" y="2207674"/>
            <a:ext cx="8744328" cy="769441"/>
          </a:xfrm>
          <a:prstGeom prst="rect">
            <a:avLst/>
          </a:prstGeom>
        </p:spPr>
        <p:txBody>
          <a:bodyPr wrap="square">
            <a:spAutoFit/>
          </a:bodyPr>
          <a:lstStyle/>
          <a:p>
            <a:r>
              <a:rPr lang="en-US" sz="2200" dirty="0"/>
              <a:t>The series inside the bracket of Equation (22) is the sum of the squares of </a:t>
            </a:r>
            <a:r>
              <a:rPr lang="en-US" sz="2200" b="1" i="1" dirty="0"/>
              <a:t>n</a:t>
            </a:r>
            <a:r>
              <a:rPr lang="en-US" sz="2200" dirty="0"/>
              <a:t> numbers and is equal to</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1737538" y="2971800"/>
                <a:ext cx="5782417" cy="6570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1</m:t>
                          </m:r>
                        </m:e>
                        <m:sup>
                          <m:r>
                            <a:rPr lang="en-US" sz="2200" i="1">
                              <a:latin typeface="Cambria Math" panose="02040503050406030204" pitchFamily="18" charset="0"/>
                            </a:rPr>
                            <m:t>2</m:t>
                          </m:r>
                        </m:sup>
                      </m:sSup>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b="0" i="1" smtClean="0">
                              <a:latin typeface="Cambria Math" panose="02040503050406030204" pitchFamily="18" charset="0"/>
                            </a:rPr>
                            <m:t>2</m:t>
                          </m:r>
                        </m:e>
                        <m:sup>
                          <m:r>
                            <a:rPr lang="en-US" sz="2200" i="1">
                              <a:latin typeface="Cambria Math" panose="02040503050406030204" pitchFamily="18" charset="0"/>
                            </a:rPr>
                            <m:t>2</m:t>
                          </m:r>
                        </m:sup>
                      </m:sSup>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b="0" i="1" smtClean="0">
                              <a:latin typeface="Cambria Math" panose="02040503050406030204" pitchFamily="18" charset="0"/>
                            </a:rPr>
                            <m:t>3</m:t>
                          </m:r>
                        </m:e>
                        <m:sup>
                          <m:r>
                            <a:rPr lang="en-US" sz="2200" i="1">
                              <a:latin typeface="Cambria Math" panose="02040503050406030204" pitchFamily="18" charset="0"/>
                            </a:rPr>
                            <m:t>2</m:t>
                          </m:r>
                        </m:sup>
                      </m:sSup>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b="0" i="1" smtClean="0">
                              <a:latin typeface="Cambria Math" panose="02040503050406030204" pitchFamily="18" charset="0"/>
                            </a:rPr>
                            <m:t>𝑛</m:t>
                          </m:r>
                        </m:e>
                        <m:sup>
                          <m:r>
                            <a:rPr lang="en-US" sz="2200" i="1">
                              <a:latin typeface="Cambria Math" panose="02040503050406030204" pitchFamily="18" charset="0"/>
                            </a:rPr>
                            <m:t>2</m:t>
                          </m:r>
                        </m:sup>
                      </m:sSup>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𝑛</m:t>
                          </m:r>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𝑛</m:t>
                              </m:r>
                              <m:r>
                                <a:rPr lang="en-US" sz="2200" b="0" i="1" smtClean="0">
                                  <a:latin typeface="Cambria Math" panose="02040503050406030204" pitchFamily="18" charset="0"/>
                                </a:rPr>
                                <m:t>+1</m:t>
                              </m:r>
                            </m:e>
                          </m:d>
                          <m:r>
                            <a:rPr lang="en-US" sz="2200" b="0" i="1" smtClean="0">
                              <a:latin typeface="Cambria Math" panose="02040503050406030204" pitchFamily="18" charset="0"/>
                            </a:rPr>
                            <m:t>∗(2</m:t>
                          </m:r>
                          <m:r>
                            <a:rPr lang="en-US" sz="2200" b="0" i="1" smtClean="0">
                              <a:latin typeface="Cambria Math" panose="02040503050406030204" pitchFamily="18" charset="0"/>
                            </a:rPr>
                            <m:t>𝑛</m:t>
                          </m:r>
                          <m:r>
                            <a:rPr lang="en-US" sz="2200" b="0" i="1" smtClean="0">
                              <a:latin typeface="Cambria Math" panose="02040503050406030204" pitchFamily="18" charset="0"/>
                            </a:rPr>
                            <m:t>+1)</m:t>
                          </m:r>
                        </m:num>
                        <m:den>
                          <m:r>
                            <a:rPr lang="en-US" sz="2200" b="0" i="1" smtClean="0">
                              <a:latin typeface="Cambria Math" panose="02040503050406030204" pitchFamily="18" charset="0"/>
                            </a:rPr>
                            <m:t>6</m:t>
                          </m:r>
                        </m:den>
                      </m:f>
                    </m:oMath>
                  </m:oMathPara>
                </a14:m>
                <a:endParaRPr lang="en-US" sz="2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737538" y="2971800"/>
                <a:ext cx="5782417" cy="657039"/>
              </a:xfrm>
              <a:prstGeom prst="rect">
                <a:avLst/>
              </a:prstGeom>
              <a:blipFill>
                <a:blip r:embed="rId3"/>
                <a:stretch>
                  <a:fillRect/>
                </a:stretch>
              </a:blipFill>
            </p:spPr>
            <p:txBody>
              <a:bodyPr/>
              <a:lstStyle/>
              <a:p>
                <a:r>
                  <a:rPr lang="en-US">
                    <a:noFill/>
                  </a:rPr>
                  <a:t> </a:t>
                </a:r>
              </a:p>
            </p:txBody>
          </p:sp>
        </mc:Fallback>
      </mc:AlternateContent>
      <p:sp>
        <p:nvSpPr>
          <p:cNvPr id="2" name="Rectangle 1"/>
          <p:cNvSpPr/>
          <p:nvPr/>
        </p:nvSpPr>
        <p:spPr>
          <a:xfrm>
            <a:off x="228600" y="3733800"/>
            <a:ext cx="8648675" cy="430887"/>
          </a:xfrm>
          <a:prstGeom prst="rect">
            <a:avLst/>
          </a:prstGeom>
        </p:spPr>
        <p:txBody>
          <a:bodyPr wrap="square">
            <a:spAutoFit/>
          </a:bodyPr>
          <a:lstStyle/>
          <a:p>
            <a:r>
              <a:rPr lang="en-US" sz="2200" dirty="0">
                <a:solidFill>
                  <a:srgbClr val="000000"/>
                </a:solidFill>
              </a:rPr>
              <a:t>Substituting Equations (14), (15), and (23) into Equation (22) gives</a:t>
            </a:r>
            <a:endParaRPr lang="en-US" sz="2200" dirty="0">
              <a:solidFill>
                <a:srgbClr val="000000"/>
              </a:solidFill>
              <a:effectLst/>
            </a:endParaRPr>
          </a:p>
        </p:txBody>
      </p:sp>
      <p:sp>
        <p:nvSpPr>
          <p:cNvPr id="13" name="TextBox 12"/>
          <p:cNvSpPr txBox="1"/>
          <p:nvPr/>
        </p:nvSpPr>
        <p:spPr>
          <a:xfrm>
            <a:off x="3378134" y="4410896"/>
            <a:ext cx="559769" cy="369332"/>
          </a:xfrm>
          <a:prstGeom prst="rect">
            <a:avLst/>
          </a:prstGeom>
          <a:noFill/>
        </p:spPr>
        <p:txBody>
          <a:bodyPr wrap="none" rtlCol="0">
            <a:spAutoFit/>
          </a:bodyPr>
          <a:lstStyle/>
          <a:p>
            <a:r>
              <a:rPr lang="en-US" dirty="0"/>
              <a:t>(</a:t>
            </a:r>
            <a:r>
              <a:rPr lang="en-US" altLang="zh-CN" dirty="0"/>
              <a:t>14</a:t>
            </a:r>
            <a:r>
              <a:rPr lang="en-US" dirty="0"/>
              <a:t>)</a:t>
            </a:r>
          </a:p>
        </p:txBody>
      </p:sp>
      <mc:AlternateContent xmlns:mc="http://schemas.openxmlformats.org/markup-compatibility/2006" xmlns:a14="http://schemas.microsoft.com/office/drawing/2010/main">
        <mc:Choice Requires="a14">
          <p:sp>
            <p:nvSpPr>
              <p:cNvPr id="14" name="TextBox 13"/>
              <p:cNvSpPr txBox="1"/>
              <p:nvPr/>
            </p:nvSpPr>
            <p:spPr>
              <a:xfrm>
                <a:off x="2313157" y="4249546"/>
                <a:ext cx="920252" cy="6428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𝑑</m:t>
                      </m:r>
                      <m:r>
                        <a:rPr lang="en-US" sz="2200" b="0" i="1" smtClean="0">
                          <a:latin typeface="Cambria Math" panose="02040503050406030204" pitchFamily="18" charset="0"/>
                        </a:rPr>
                        <m:t>𝑥</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i="1" smtClean="0">
                              <a:latin typeface="Cambria Math" panose="02040503050406030204" pitchFamily="18" charset="0"/>
                            </a:rPr>
                            <m:t>𝑙</m:t>
                          </m:r>
                        </m:num>
                        <m:den>
                          <m:r>
                            <a:rPr lang="en-US" sz="2200" b="0" i="1" smtClean="0">
                              <a:latin typeface="Cambria Math" panose="02040503050406030204" pitchFamily="18" charset="0"/>
                            </a:rPr>
                            <m:t>𝑛</m:t>
                          </m:r>
                        </m:den>
                      </m:f>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13157" y="4249546"/>
                <a:ext cx="920252" cy="6428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02166" y="4278617"/>
                <a:ext cx="938590" cy="633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𝑑</m:t>
                      </m:r>
                      <m:r>
                        <a:rPr lang="en-US" sz="2200" b="0" i="1" smtClean="0">
                          <a:latin typeface="Cambria Math" panose="02040503050406030204" pitchFamily="18" charset="0"/>
                        </a:rPr>
                        <m:t>𝑖</m:t>
                      </m:r>
                      <m:r>
                        <a:rPr lang="en-US" sz="2200" i="1">
                          <a:latin typeface="Cambria Math" panose="02040503050406030204" pitchFamily="18" charset="0"/>
                        </a:rPr>
                        <m:t>=</m:t>
                      </m:r>
                      <m:f>
                        <m:fPr>
                          <m:ctrlPr>
                            <a:rPr lang="en-US" sz="2200" i="1" smtClean="0">
                              <a:latin typeface="Cambria Math" panose="02040503050406030204" pitchFamily="18" charset="0"/>
                            </a:rPr>
                          </m:ctrlPr>
                        </m:fPr>
                        <m:num>
                          <m:sSub>
                            <m:sSubPr>
                              <m:ctrlPr>
                                <a:rPr lang="en-US" sz="2200" i="1">
                                  <a:latin typeface="Cambria Math" panose="02040503050406030204" pitchFamily="18" charset="0"/>
                                </a:rPr>
                              </m:ctrlPr>
                            </m:sSubPr>
                            <m:e>
                              <m:r>
                                <a:rPr lang="en-US" sz="2200" b="0" i="1" smtClean="0">
                                  <a:latin typeface="Cambria Math" panose="02040503050406030204" pitchFamily="18" charset="0"/>
                                </a:rPr>
                                <m:t>𝐼</m:t>
                              </m:r>
                            </m:e>
                            <m:sub>
                              <m:r>
                                <a:rPr lang="en-US" sz="2200" b="0" i="1" smtClean="0">
                                  <a:latin typeface="Cambria Math" panose="02040503050406030204" pitchFamily="18" charset="0"/>
                                </a:rPr>
                                <m:t>𝑇</m:t>
                              </m:r>
                            </m:sub>
                          </m:sSub>
                        </m:num>
                        <m:den>
                          <m:r>
                            <a:rPr lang="en-US" sz="2200" b="0" i="1" smtClean="0">
                              <a:latin typeface="Cambria Math" panose="02040503050406030204" pitchFamily="18" charset="0"/>
                            </a:rPr>
                            <m:t>𝑛</m:t>
                          </m:r>
                        </m:den>
                      </m:f>
                    </m:oMath>
                  </m:oMathPara>
                </a14:m>
                <a:endParaRPr lang="en-US" sz="2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202166" y="4278617"/>
                <a:ext cx="938590" cy="633891"/>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6324600" y="4410896"/>
            <a:ext cx="559769" cy="369332"/>
          </a:xfrm>
          <a:prstGeom prst="rect">
            <a:avLst/>
          </a:prstGeom>
          <a:noFill/>
        </p:spPr>
        <p:txBody>
          <a:bodyPr wrap="none" rtlCol="0">
            <a:spAutoFit/>
          </a:bodyPr>
          <a:lstStyle/>
          <a:p>
            <a:r>
              <a:rPr lang="en-US" dirty="0"/>
              <a:t>(</a:t>
            </a:r>
            <a:r>
              <a:rPr lang="en-US" altLang="zh-CN" dirty="0"/>
              <a:t>15</a:t>
            </a:r>
            <a:r>
              <a:rPr lang="en-US" dirty="0"/>
              <a:t>)</a:t>
            </a:r>
          </a:p>
        </p:txBody>
      </p:sp>
      <mc:AlternateContent xmlns:mc="http://schemas.openxmlformats.org/markup-compatibility/2006" xmlns:a14="http://schemas.microsoft.com/office/drawing/2010/main">
        <mc:Choice Requires="a14">
          <p:sp>
            <p:nvSpPr>
              <p:cNvPr id="19" name="TextBox 18"/>
              <p:cNvSpPr txBox="1"/>
              <p:nvPr/>
            </p:nvSpPr>
            <p:spPr>
              <a:xfrm>
                <a:off x="1108068" y="5078466"/>
                <a:ext cx="6792052" cy="7889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m:t>
                      </m:r>
                      <m:r>
                        <a:rPr lang="en-US" sz="2200" b="0" i="1" smtClean="0">
                          <a:latin typeface="Cambria Math" panose="02040503050406030204" pitchFamily="18" charset="0"/>
                        </a:rPr>
                        <m:t>3∗</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𝑟</m:t>
                          </m:r>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𝑙</m:t>
                              </m:r>
                            </m:num>
                            <m:den>
                              <m:r>
                                <a:rPr lang="en-US" sz="2200" i="1">
                                  <a:latin typeface="Cambria Math" panose="02040503050406030204" pitchFamily="18" charset="0"/>
                                </a:rPr>
                                <m:t>𝑛</m:t>
                              </m:r>
                            </m:den>
                          </m:f>
                        </m:e>
                      </m:d>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num>
                                <m:den>
                                  <m:r>
                                    <a:rPr lang="en-US" sz="2200" i="1">
                                      <a:latin typeface="Cambria Math" panose="02040503050406030204" pitchFamily="18" charset="0"/>
                                    </a:rPr>
                                    <m:t>𝑛</m:t>
                                  </m:r>
                                </m:den>
                              </m:f>
                            </m:e>
                          </m:d>
                        </m:e>
                        <m:sup>
                          <m:r>
                            <a:rPr lang="en-US" sz="2200" i="1">
                              <a:latin typeface="Cambria Math" panose="02040503050406030204" pitchFamily="18" charset="0"/>
                            </a:rPr>
                            <m:t>2</m:t>
                          </m:r>
                        </m:sup>
                      </m:sSup>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𝑛</m:t>
                          </m:r>
                          <m:r>
                            <a:rPr lang="en-US" sz="2200" i="1">
                              <a:latin typeface="Cambria Math" panose="02040503050406030204" pitchFamily="18" charset="0"/>
                            </a:rPr>
                            <m:t>∗</m:t>
                          </m:r>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+1</m:t>
                              </m:r>
                            </m:e>
                          </m:d>
                          <m:r>
                            <a:rPr lang="en-US" sz="2200" i="1">
                              <a:latin typeface="Cambria Math" panose="02040503050406030204" pitchFamily="18" charset="0"/>
                            </a:rPr>
                            <m:t>∗(2</m:t>
                          </m:r>
                          <m:r>
                            <a:rPr lang="en-US" sz="2200" i="1">
                              <a:latin typeface="Cambria Math" panose="02040503050406030204" pitchFamily="18" charset="0"/>
                            </a:rPr>
                            <m:t>𝑛</m:t>
                          </m:r>
                          <m:r>
                            <a:rPr lang="en-US" sz="2200" i="1">
                              <a:latin typeface="Cambria Math" panose="02040503050406030204" pitchFamily="18" charset="0"/>
                            </a:rPr>
                            <m:t>+1)</m:t>
                          </m:r>
                        </m:num>
                        <m:den>
                          <m:r>
                            <a:rPr lang="en-US" sz="2200" i="1">
                              <a:latin typeface="Cambria Math" panose="02040503050406030204" pitchFamily="18" charset="0"/>
                            </a:rPr>
                            <m:t>6</m:t>
                          </m:r>
                        </m:den>
                      </m:f>
                      <m:r>
                        <a:rPr lang="en-US" sz="2200" b="0" i="1" smtClean="0">
                          <a:latin typeface="Cambria Math" panose="02040503050406030204" pitchFamily="18" charset="0"/>
                        </a:rPr>
                        <m:t>]</m:t>
                      </m:r>
                    </m:oMath>
                  </m:oMathPara>
                </a14:m>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108068" y="5078466"/>
                <a:ext cx="6792052" cy="788934"/>
              </a:xfrm>
              <a:prstGeom prst="rect">
                <a:avLst/>
              </a:prstGeom>
              <a:blipFill>
                <a:blip r:embed="rId6"/>
                <a:stretch>
                  <a:fillRect/>
                </a:stretch>
              </a:blipFill>
            </p:spPr>
            <p:txBody>
              <a:bodyPr/>
              <a:lstStyle/>
              <a:p>
                <a:r>
                  <a:rPr lang="en-US">
                    <a:noFill/>
                  </a:rPr>
                  <a:t> </a:t>
                </a:r>
              </a:p>
            </p:txBody>
          </p:sp>
        </mc:Fallback>
      </mc:AlternateContent>
      <p:sp>
        <p:nvSpPr>
          <p:cNvPr id="22" name="TextBox 21"/>
          <p:cNvSpPr txBox="1"/>
          <p:nvPr/>
        </p:nvSpPr>
        <p:spPr>
          <a:xfrm>
            <a:off x="8124799" y="5379586"/>
            <a:ext cx="559769" cy="369332"/>
          </a:xfrm>
          <a:prstGeom prst="rect">
            <a:avLst/>
          </a:prstGeom>
          <a:noFill/>
        </p:spPr>
        <p:txBody>
          <a:bodyPr wrap="none" rtlCol="0">
            <a:spAutoFit/>
          </a:bodyPr>
          <a:lstStyle/>
          <a:p>
            <a:r>
              <a:rPr lang="en-US" dirty="0"/>
              <a:t>(</a:t>
            </a:r>
            <a:r>
              <a:rPr lang="en-US" altLang="zh-CN" dirty="0"/>
              <a:t>24</a:t>
            </a:r>
            <a:r>
              <a:rPr lang="en-US" dirty="0"/>
              <a:t>)</a:t>
            </a:r>
          </a:p>
        </p:txBody>
      </p:sp>
      <p:sp>
        <p:nvSpPr>
          <p:cNvPr id="3" name="Slide Number Placeholder 2">
            <a:extLst>
              <a:ext uri="{FF2B5EF4-FFF2-40B4-BE49-F238E27FC236}">
                <a16:creationId xmlns:a16="http://schemas.microsoft.com/office/drawing/2014/main" id="{89B87F50-5121-0149-B1AF-71E6A847A9FC}"/>
              </a:ext>
            </a:extLst>
          </p:cNvPr>
          <p:cNvSpPr>
            <a:spLocks noGrp="1"/>
          </p:cNvSpPr>
          <p:nvPr>
            <p:ph type="sldNum" sz="quarter" idx="12"/>
          </p:nvPr>
        </p:nvSpPr>
        <p:spPr/>
        <p:txBody>
          <a:bodyPr/>
          <a:lstStyle/>
          <a:p>
            <a:fld id="{5B7A2384-8C5D-49F6-8259-B9A64ECD4852}" type="slidenum">
              <a:rPr lang="en-US" smtClean="0"/>
              <a:t>31</a:t>
            </a:fld>
            <a:endParaRPr lang="en-US"/>
          </a:p>
        </p:txBody>
      </p:sp>
      <p:sp>
        <p:nvSpPr>
          <p:cNvPr id="23" name="Text Placeholder 4">
            <a:extLst>
              <a:ext uri="{FF2B5EF4-FFF2-40B4-BE49-F238E27FC236}">
                <a16:creationId xmlns:a16="http://schemas.microsoft.com/office/drawing/2014/main" id="{3F58B295-8A82-47A6-9322-CA7688009A2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4043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873" y="122943"/>
            <a:ext cx="8932253"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p:sp>
        <p:nvSpPr>
          <p:cNvPr id="6" name="Rectangle 5"/>
          <p:cNvSpPr/>
          <p:nvPr/>
        </p:nvSpPr>
        <p:spPr>
          <a:xfrm>
            <a:off x="223624" y="2320304"/>
            <a:ext cx="8991600" cy="430887"/>
          </a:xfrm>
          <a:prstGeom prst="rect">
            <a:avLst/>
          </a:prstGeom>
        </p:spPr>
        <p:txBody>
          <a:bodyPr wrap="square">
            <a:spAutoFit/>
          </a:bodyPr>
          <a:lstStyle/>
          <a:p>
            <a:r>
              <a:rPr lang="en-US" sz="2200" dirty="0"/>
              <a:t>Simplifying Equation (24)</a:t>
            </a:r>
          </a:p>
        </p:txBody>
      </p:sp>
      <mc:AlternateContent xmlns:mc="http://schemas.openxmlformats.org/markup-compatibility/2006" xmlns:a14="http://schemas.microsoft.com/office/drawing/2010/main">
        <mc:Choice Requires="a14">
          <p:sp>
            <p:nvSpPr>
              <p:cNvPr id="19" name="TextBox 18"/>
              <p:cNvSpPr txBox="1"/>
              <p:nvPr/>
            </p:nvSpPr>
            <p:spPr>
              <a:xfrm>
                <a:off x="838200" y="1295400"/>
                <a:ext cx="6792052" cy="7889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m:t>
                      </m:r>
                      <m:r>
                        <a:rPr lang="en-US" sz="2200" b="0" i="1" smtClean="0">
                          <a:latin typeface="Cambria Math" panose="02040503050406030204" pitchFamily="18" charset="0"/>
                        </a:rPr>
                        <m:t>3∗</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𝑟</m:t>
                          </m:r>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𝑙</m:t>
                              </m:r>
                            </m:num>
                            <m:den>
                              <m:r>
                                <a:rPr lang="en-US" sz="2200" i="1">
                                  <a:latin typeface="Cambria Math" panose="02040503050406030204" pitchFamily="18" charset="0"/>
                                </a:rPr>
                                <m:t>𝑛</m:t>
                              </m:r>
                            </m:den>
                          </m:f>
                        </m:e>
                      </m:d>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num>
                                <m:den>
                                  <m:r>
                                    <a:rPr lang="en-US" sz="2200" i="1">
                                      <a:latin typeface="Cambria Math" panose="02040503050406030204" pitchFamily="18" charset="0"/>
                                    </a:rPr>
                                    <m:t>𝑛</m:t>
                                  </m:r>
                                </m:den>
                              </m:f>
                            </m:e>
                          </m:d>
                        </m:e>
                        <m:sup>
                          <m:r>
                            <a:rPr lang="en-US" sz="2200" i="1">
                              <a:latin typeface="Cambria Math" panose="02040503050406030204" pitchFamily="18" charset="0"/>
                            </a:rPr>
                            <m:t>2</m:t>
                          </m:r>
                        </m:sup>
                      </m:sSup>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𝑛</m:t>
                          </m:r>
                          <m:r>
                            <a:rPr lang="en-US" sz="2200" i="1">
                              <a:latin typeface="Cambria Math" panose="02040503050406030204" pitchFamily="18" charset="0"/>
                            </a:rPr>
                            <m:t>∗</m:t>
                          </m:r>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+1</m:t>
                              </m:r>
                            </m:e>
                          </m:d>
                          <m:r>
                            <a:rPr lang="en-US" sz="2200" i="1">
                              <a:latin typeface="Cambria Math" panose="02040503050406030204" pitchFamily="18" charset="0"/>
                            </a:rPr>
                            <m:t>∗(2</m:t>
                          </m:r>
                          <m:r>
                            <a:rPr lang="en-US" sz="2200" i="1">
                              <a:latin typeface="Cambria Math" panose="02040503050406030204" pitchFamily="18" charset="0"/>
                            </a:rPr>
                            <m:t>𝑛</m:t>
                          </m:r>
                          <m:r>
                            <a:rPr lang="en-US" sz="2200" i="1">
                              <a:latin typeface="Cambria Math" panose="02040503050406030204" pitchFamily="18" charset="0"/>
                            </a:rPr>
                            <m:t>+1)</m:t>
                          </m:r>
                        </m:num>
                        <m:den>
                          <m:r>
                            <a:rPr lang="en-US" sz="2200" i="1">
                              <a:latin typeface="Cambria Math" panose="02040503050406030204" pitchFamily="18" charset="0"/>
                            </a:rPr>
                            <m:t>6</m:t>
                          </m:r>
                        </m:den>
                      </m:f>
                      <m:r>
                        <a:rPr lang="en-US" sz="2200" b="0" i="1" smtClean="0">
                          <a:latin typeface="Cambria Math" panose="02040503050406030204" pitchFamily="18" charset="0"/>
                        </a:rPr>
                        <m:t>]</m:t>
                      </m:r>
                    </m:oMath>
                  </m:oMathPara>
                </a14:m>
                <a:endParaRPr lang="en-US"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38200" y="1295400"/>
                <a:ext cx="6792052" cy="788934"/>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8150515" y="1554036"/>
            <a:ext cx="559769" cy="369332"/>
          </a:xfrm>
          <a:prstGeom prst="rect">
            <a:avLst/>
          </a:prstGeom>
          <a:noFill/>
        </p:spPr>
        <p:txBody>
          <a:bodyPr wrap="none" rtlCol="0">
            <a:spAutoFit/>
          </a:bodyPr>
          <a:lstStyle/>
          <a:p>
            <a:r>
              <a:rPr lang="en-US" dirty="0"/>
              <a:t>(</a:t>
            </a:r>
            <a:r>
              <a:rPr lang="en-US" altLang="zh-CN" dirty="0"/>
              <a:t>24</a:t>
            </a:r>
            <a:r>
              <a:rPr lang="en-US" dirty="0"/>
              <a:t>)</a:t>
            </a:r>
          </a:p>
        </p:txBody>
      </p:sp>
      <mc:AlternateContent xmlns:mc="http://schemas.openxmlformats.org/markup-compatibility/2006" xmlns:a14="http://schemas.microsoft.com/office/drawing/2010/main">
        <mc:Choice Requires="a14">
          <p:sp>
            <p:nvSpPr>
              <p:cNvPr id="16" name="TextBox 15"/>
              <p:cNvSpPr txBox="1"/>
              <p:nvPr/>
            </p:nvSpPr>
            <p:spPr>
              <a:xfrm>
                <a:off x="1524000" y="2846150"/>
                <a:ext cx="5714449" cy="1665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m:t>
                      </m:r>
                      <m:r>
                        <a:rPr lang="en-US" sz="2200" b="0" i="1" smtClean="0">
                          <a:latin typeface="Cambria Math" panose="02040503050406030204" pitchFamily="18" charset="0"/>
                        </a:rPr>
                        <m:t>3∗</m:t>
                      </m:r>
                      <m:r>
                        <a:rPr lang="en-US" sz="2200" b="0" i="1" smtClean="0">
                          <a:latin typeface="Cambria Math" panose="02040503050406030204" pitchFamily="18" charset="0"/>
                        </a:rPr>
                        <m:t>𝑅</m:t>
                      </m:r>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e>
                          </m:d>
                        </m:e>
                        <m:sup>
                          <m:r>
                            <a:rPr lang="en-US" sz="2200" i="1">
                              <a:latin typeface="Cambria Math" panose="02040503050406030204" pitchFamily="18" charset="0"/>
                            </a:rPr>
                            <m:t>2</m:t>
                          </m:r>
                        </m:sup>
                      </m:sSup>
                      <m:r>
                        <a:rPr lang="en-US" sz="2200" b="0" i="1" smtClean="0">
                          <a:latin typeface="Cambria Math" panose="02040503050406030204" pitchFamily="18" charset="0"/>
                        </a:rPr>
                        <m:t>∗[</m:t>
                      </m:r>
                      <m:f>
                        <m:fPr>
                          <m:ctrlPr>
                            <a:rPr lang="en-US" sz="2200" i="1" smtClean="0">
                              <a:latin typeface="Cambria Math" panose="02040503050406030204" pitchFamily="18" charset="0"/>
                            </a:rPr>
                          </m:ctrlPr>
                        </m:fPr>
                        <m:num>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+1</m:t>
                              </m:r>
                            </m:e>
                          </m:d>
                          <m:r>
                            <a:rPr lang="en-US" sz="2200" i="1">
                              <a:latin typeface="Cambria Math" panose="02040503050406030204" pitchFamily="18" charset="0"/>
                            </a:rPr>
                            <m:t>∗(2</m:t>
                          </m:r>
                          <m:r>
                            <a:rPr lang="en-US" sz="2200" i="1">
                              <a:latin typeface="Cambria Math" panose="02040503050406030204" pitchFamily="18" charset="0"/>
                            </a:rPr>
                            <m:t>𝑛</m:t>
                          </m:r>
                          <m:r>
                            <a:rPr lang="en-US" sz="2200" i="1">
                              <a:latin typeface="Cambria Math" panose="02040503050406030204" pitchFamily="18" charset="0"/>
                            </a:rPr>
                            <m:t>+1)</m:t>
                          </m:r>
                        </m:num>
                        <m:den>
                          <m:r>
                            <a:rPr lang="en-US" sz="2200" i="1">
                              <a:latin typeface="Cambria Math" panose="02040503050406030204" pitchFamily="18" charset="0"/>
                            </a:rPr>
                            <m:t>6</m:t>
                          </m:r>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𝑛</m:t>
                              </m:r>
                            </m:e>
                            <m:sup>
                              <m:r>
                                <a:rPr lang="en-US" sz="2200" b="0" i="1" smtClean="0">
                                  <a:latin typeface="Cambria Math" panose="02040503050406030204" pitchFamily="18" charset="0"/>
                                </a:rPr>
                                <m:t>2</m:t>
                              </m:r>
                            </m:sup>
                          </m:sSup>
                        </m:den>
                      </m:f>
                      <m:r>
                        <a:rPr lang="en-US" sz="2200" b="0" i="1" smtClean="0">
                          <a:latin typeface="Cambria Math" panose="02040503050406030204" pitchFamily="18" charset="0"/>
                        </a:rPr>
                        <m:t>]</m:t>
                      </m:r>
                    </m:oMath>
                  </m:oMathPara>
                </a14:m>
                <a:endParaRPr lang="en-US" sz="2200" dirty="0"/>
              </a:p>
              <a:p>
                <a:r>
                  <a:rPr lang="en-US" sz="2200" dirty="0"/>
                  <a:t>                      = </a:t>
                </a:r>
                <a14:m>
                  <m:oMath xmlns:m="http://schemas.openxmlformats.org/officeDocument/2006/math">
                    <m:r>
                      <a:rPr lang="en-US" sz="2200" i="1">
                        <a:latin typeface="Cambria Math" panose="02040503050406030204" pitchFamily="18" charset="0"/>
                      </a:rPr>
                      <m:t>3∗</m:t>
                    </m:r>
                    <m:r>
                      <a:rPr lang="en-US" sz="2200" i="1">
                        <a:latin typeface="Cambria Math" panose="02040503050406030204" pitchFamily="18" charset="0"/>
                      </a:rPr>
                      <m:t>𝑅</m:t>
                    </m:r>
                    <m:r>
                      <a:rPr lang="en-US" sz="2200" i="1">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e>
                        </m:d>
                      </m:e>
                      <m:sup>
                        <m:r>
                          <a:rPr lang="en-US" sz="2200" i="1">
                            <a:latin typeface="Cambria Math" panose="02040503050406030204" pitchFamily="18" charset="0"/>
                          </a:rPr>
                          <m:t>2</m:t>
                        </m:r>
                      </m:sup>
                    </m:sSup>
                    <m:r>
                      <a:rPr lang="en-US" sz="2200" b="0" i="1" smtClean="0">
                        <a:latin typeface="Cambria Math" panose="02040503050406030204" pitchFamily="18" charset="0"/>
                      </a:rPr>
                      <m:t>∗</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2∗</m:t>
                        </m:r>
                        <m:sSup>
                          <m:sSupPr>
                            <m:ctrlPr>
                              <a:rPr lang="en-US" sz="2200" i="1">
                                <a:latin typeface="Cambria Math" panose="02040503050406030204" pitchFamily="18" charset="0"/>
                              </a:rPr>
                            </m:ctrlPr>
                          </m:sSupPr>
                          <m:e>
                            <m:r>
                              <a:rPr lang="en-US" sz="2200" i="1">
                                <a:latin typeface="Cambria Math" panose="02040503050406030204" pitchFamily="18" charset="0"/>
                              </a:rPr>
                              <m:t>𝑛</m:t>
                            </m:r>
                          </m:e>
                          <m:sup>
                            <m:r>
                              <a:rPr lang="en-US" sz="2200" i="1">
                                <a:latin typeface="Cambria Math" panose="02040503050406030204" pitchFamily="18" charset="0"/>
                              </a:rPr>
                              <m:t>2</m:t>
                            </m:r>
                          </m:sup>
                        </m:sSup>
                        <m:r>
                          <a:rPr lang="en-US" sz="2200" b="0" i="1" smtClean="0">
                            <a:latin typeface="Cambria Math" panose="02040503050406030204" pitchFamily="18" charset="0"/>
                          </a:rPr>
                          <m:t>+3∗</m:t>
                        </m:r>
                        <m:r>
                          <a:rPr lang="en-US" sz="2200" b="0" i="1" smtClean="0">
                            <a:latin typeface="Cambria Math" panose="02040503050406030204" pitchFamily="18" charset="0"/>
                          </a:rPr>
                          <m:t>𝑛</m:t>
                        </m:r>
                        <m:r>
                          <a:rPr lang="en-US" sz="2200" b="0" i="1" smtClean="0">
                            <a:latin typeface="Cambria Math" panose="02040503050406030204" pitchFamily="18" charset="0"/>
                          </a:rPr>
                          <m:t>+1</m:t>
                        </m:r>
                      </m:num>
                      <m:den>
                        <m:r>
                          <a:rPr lang="en-US" sz="2200" i="1">
                            <a:latin typeface="Cambria Math" panose="02040503050406030204" pitchFamily="18" charset="0"/>
                          </a:rPr>
                          <m:t>6∗</m:t>
                        </m:r>
                        <m:sSup>
                          <m:sSupPr>
                            <m:ctrlPr>
                              <a:rPr lang="en-US" sz="2200" i="1">
                                <a:latin typeface="Cambria Math" panose="02040503050406030204" pitchFamily="18" charset="0"/>
                              </a:rPr>
                            </m:ctrlPr>
                          </m:sSupPr>
                          <m:e>
                            <m:r>
                              <a:rPr lang="en-US" sz="2200" i="1">
                                <a:latin typeface="Cambria Math" panose="02040503050406030204" pitchFamily="18" charset="0"/>
                              </a:rPr>
                              <m:t>𝑛</m:t>
                            </m:r>
                          </m:e>
                          <m:sup>
                            <m:r>
                              <a:rPr lang="en-US" sz="2200" i="1">
                                <a:latin typeface="Cambria Math" panose="02040503050406030204" pitchFamily="18" charset="0"/>
                              </a:rPr>
                              <m:t>2</m:t>
                            </m:r>
                          </m:sup>
                        </m:sSup>
                      </m:den>
                    </m:f>
                    <m:r>
                      <a:rPr lang="en-US" sz="2200" i="1">
                        <a:latin typeface="Cambria Math" panose="02040503050406030204" pitchFamily="18" charset="0"/>
                      </a:rPr>
                      <m:t>]</m:t>
                    </m:r>
                  </m:oMath>
                </a14:m>
                <a:endParaRPr lang="en-US" sz="2200" dirty="0"/>
              </a:p>
              <a:p>
                <a:r>
                  <a:rPr lang="en-US" sz="2200" dirty="0"/>
                  <a:t>                       = </a:t>
                </a:r>
                <a14:m>
                  <m:oMath xmlns:m="http://schemas.openxmlformats.org/officeDocument/2006/math">
                    <m:r>
                      <a:rPr lang="en-US" sz="2200" i="1">
                        <a:latin typeface="Cambria Math" panose="02040503050406030204" pitchFamily="18" charset="0"/>
                      </a:rPr>
                      <m:t>3∗</m:t>
                    </m:r>
                    <m:r>
                      <a:rPr lang="en-US" sz="2200" i="1">
                        <a:latin typeface="Cambria Math" panose="02040503050406030204" pitchFamily="18" charset="0"/>
                      </a:rPr>
                      <m:t>𝑅</m:t>
                    </m:r>
                    <m:r>
                      <a:rPr lang="en-US" sz="2200" i="1">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e>
                        </m:d>
                      </m:e>
                      <m:sup>
                        <m:r>
                          <a:rPr lang="en-US" sz="2200" i="1">
                            <a:latin typeface="Cambria Math" panose="02040503050406030204" pitchFamily="18" charset="0"/>
                          </a:rPr>
                          <m:t>2</m:t>
                        </m:r>
                      </m:sup>
                    </m:sSup>
                    <m:r>
                      <a:rPr lang="en-US" sz="2200" b="0" i="1" smtClean="0">
                        <a:latin typeface="Cambria Math" panose="02040503050406030204" pitchFamily="18" charset="0"/>
                      </a:rPr>
                      <m:t>∗</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3</m:t>
                        </m:r>
                      </m:den>
                    </m:f>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b="0" i="1" smtClean="0">
                            <a:latin typeface="Cambria Math" panose="02040503050406030204" pitchFamily="18" charset="0"/>
                          </a:rPr>
                          <m:t>2∗</m:t>
                        </m:r>
                        <m:r>
                          <a:rPr lang="en-US" sz="2200" b="0" i="1" smtClean="0">
                            <a:latin typeface="Cambria Math" panose="02040503050406030204" pitchFamily="18" charset="0"/>
                          </a:rPr>
                          <m:t>𝑛</m:t>
                        </m:r>
                      </m:den>
                    </m:f>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b="0" i="1" smtClean="0">
                            <a:latin typeface="Cambria Math" panose="02040503050406030204" pitchFamily="18" charset="0"/>
                          </a:rPr>
                          <m:t>6∗</m:t>
                        </m:r>
                        <m:sSup>
                          <m:sSupPr>
                            <m:ctrlPr>
                              <a:rPr lang="en-US" sz="2200" i="1">
                                <a:latin typeface="Cambria Math" panose="02040503050406030204" pitchFamily="18" charset="0"/>
                              </a:rPr>
                            </m:ctrlPr>
                          </m:sSupPr>
                          <m:e>
                            <m:r>
                              <a:rPr lang="en-US" sz="2200" i="1">
                                <a:latin typeface="Cambria Math" panose="02040503050406030204" pitchFamily="18" charset="0"/>
                              </a:rPr>
                              <m:t>𝑛</m:t>
                            </m:r>
                          </m:e>
                          <m:sup>
                            <m:r>
                              <a:rPr lang="en-US" sz="2200" i="1">
                                <a:latin typeface="Cambria Math" panose="02040503050406030204" pitchFamily="18" charset="0"/>
                              </a:rPr>
                              <m:t>2</m:t>
                            </m:r>
                          </m:sup>
                        </m:sSup>
                      </m:den>
                    </m:f>
                    <m:r>
                      <a:rPr lang="en-US" sz="2200" i="1">
                        <a:latin typeface="Cambria Math" panose="02040503050406030204" pitchFamily="18" charset="0"/>
                      </a:rPr>
                      <m:t>]</m:t>
                    </m:r>
                  </m:oMath>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524000" y="2846150"/>
                <a:ext cx="5714449" cy="1665712"/>
              </a:xfrm>
              <a:prstGeom prst="rect">
                <a:avLst/>
              </a:prstGeom>
              <a:blipFill>
                <a:blip r:embed="rId3"/>
                <a:stretch>
                  <a:fillRect b="-5128"/>
                </a:stretch>
              </a:blipFill>
            </p:spPr>
            <p:txBody>
              <a:bodyPr/>
              <a:lstStyle/>
              <a:p>
                <a:r>
                  <a:rPr lang="en-US">
                    <a:noFill/>
                  </a:rPr>
                  <a:t> </a:t>
                </a:r>
              </a:p>
            </p:txBody>
          </p:sp>
        </mc:Fallback>
      </mc:AlternateContent>
      <p:sp>
        <p:nvSpPr>
          <p:cNvPr id="23" name="TextBox 22"/>
          <p:cNvSpPr txBox="1"/>
          <p:nvPr/>
        </p:nvSpPr>
        <p:spPr>
          <a:xfrm>
            <a:off x="8150515" y="3899253"/>
            <a:ext cx="764885" cy="461665"/>
          </a:xfrm>
          <a:prstGeom prst="rect">
            <a:avLst/>
          </a:prstGeom>
          <a:noFill/>
        </p:spPr>
        <p:txBody>
          <a:bodyPr wrap="square" rtlCol="0">
            <a:spAutoFit/>
          </a:bodyPr>
          <a:lstStyle/>
          <a:p>
            <a:r>
              <a:rPr lang="en-US" dirty="0"/>
              <a:t>(</a:t>
            </a:r>
            <a:r>
              <a:rPr lang="en-US" altLang="zh-CN" dirty="0"/>
              <a:t>25</a:t>
            </a:r>
            <a:r>
              <a:rPr lang="en-US" dirty="0"/>
              <a:t>)</a:t>
            </a:r>
          </a:p>
        </p:txBody>
      </p:sp>
      <p:sp>
        <p:nvSpPr>
          <p:cNvPr id="3" name="Rectangle 2"/>
          <p:cNvSpPr/>
          <p:nvPr/>
        </p:nvSpPr>
        <p:spPr>
          <a:xfrm>
            <a:off x="223624" y="4724400"/>
            <a:ext cx="8305800" cy="430887"/>
          </a:xfrm>
          <a:prstGeom prst="rect">
            <a:avLst/>
          </a:prstGeom>
        </p:spPr>
        <p:txBody>
          <a:bodyPr wrap="square">
            <a:spAutoFit/>
          </a:bodyPr>
          <a:lstStyle/>
          <a:p>
            <a:r>
              <a:rPr lang="en-US" sz="2200" dirty="0">
                <a:solidFill>
                  <a:srgbClr val="000000"/>
                </a:solidFill>
              </a:rPr>
              <a:t>where </a:t>
            </a:r>
            <a:r>
              <a:rPr lang="en-US" sz="2200" i="1" dirty="0">
                <a:solidFill>
                  <a:srgbClr val="000000"/>
                </a:solidFill>
              </a:rPr>
              <a:t>R = r · l</a:t>
            </a:r>
            <a:r>
              <a:rPr lang="en-US" sz="2200" dirty="0">
                <a:solidFill>
                  <a:srgbClr val="000000"/>
                </a:solidFill>
              </a:rPr>
              <a:t> is the total resistance per phase of the line segment.</a:t>
            </a:r>
            <a:endParaRPr lang="en-US" sz="2200" dirty="0">
              <a:solidFill>
                <a:srgbClr val="000000"/>
              </a:solidFill>
              <a:effectLst/>
            </a:endParaRPr>
          </a:p>
        </p:txBody>
      </p:sp>
      <p:sp>
        <p:nvSpPr>
          <p:cNvPr id="2" name="Slide Number Placeholder 1">
            <a:extLst>
              <a:ext uri="{FF2B5EF4-FFF2-40B4-BE49-F238E27FC236}">
                <a16:creationId xmlns:a16="http://schemas.microsoft.com/office/drawing/2014/main" id="{4F25BE93-BDEF-5D4A-99E2-165D4AA46770}"/>
              </a:ext>
            </a:extLst>
          </p:cNvPr>
          <p:cNvSpPr>
            <a:spLocks noGrp="1"/>
          </p:cNvSpPr>
          <p:nvPr>
            <p:ph type="sldNum" sz="quarter" idx="12"/>
          </p:nvPr>
        </p:nvSpPr>
        <p:spPr/>
        <p:txBody>
          <a:bodyPr/>
          <a:lstStyle/>
          <a:p>
            <a:fld id="{5B7A2384-8C5D-49F6-8259-B9A64ECD4852}" type="slidenum">
              <a:rPr lang="en-US" smtClean="0"/>
              <a:t>32</a:t>
            </a:fld>
            <a:endParaRPr lang="en-US"/>
          </a:p>
        </p:txBody>
      </p:sp>
      <p:sp>
        <p:nvSpPr>
          <p:cNvPr id="10" name="Text Placeholder 4">
            <a:extLst>
              <a:ext uri="{FF2B5EF4-FFF2-40B4-BE49-F238E27FC236}">
                <a16:creationId xmlns:a16="http://schemas.microsoft.com/office/drawing/2014/main" id="{355BFC9D-E2E9-4A6D-AEF3-2D7600F8018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03200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8521" y="110025"/>
            <a:ext cx="8752717"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mc:AlternateContent xmlns:mc="http://schemas.openxmlformats.org/markup-compatibility/2006" xmlns:a14="http://schemas.microsoft.com/office/drawing/2010/main">
        <mc:Choice Requires="a14">
          <p:sp>
            <p:nvSpPr>
              <p:cNvPr id="16" name="TextBox 15"/>
              <p:cNvSpPr txBox="1"/>
              <p:nvPr/>
            </p:nvSpPr>
            <p:spPr>
              <a:xfrm>
                <a:off x="1905000" y="892434"/>
                <a:ext cx="5085943"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=3∗</m:t>
                      </m:r>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2∗</m:t>
                          </m:r>
                          <m:r>
                            <a:rPr lang="en-US" sz="2000" b="0" i="1" smtClean="0">
                              <a:latin typeface="Cambria Math" panose="02040503050406030204" pitchFamily="18" charset="0"/>
                            </a:rPr>
                            <m:t>𝑛</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6∗</m:t>
                          </m:r>
                          <m:sSup>
                            <m:sSupPr>
                              <m:ctrlPr>
                                <a:rPr lang="en-US" sz="2000" i="1">
                                  <a:latin typeface="Cambria Math" panose="02040503050406030204" pitchFamily="18" charset="0"/>
                                </a:rPr>
                              </m:ctrlPr>
                            </m:sSupPr>
                            <m:e>
                              <m:r>
                                <a:rPr lang="en-US" sz="2000" i="1">
                                  <a:latin typeface="Cambria Math" panose="02040503050406030204" pitchFamily="18" charset="0"/>
                                </a:rPr>
                                <m:t>𝑛</m:t>
                              </m:r>
                            </m:e>
                            <m:sup>
                              <m:r>
                                <a:rPr lang="en-US" sz="2000" i="1">
                                  <a:latin typeface="Cambria Math" panose="02040503050406030204" pitchFamily="18" charset="0"/>
                                </a:rPr>
                                <m:t>2</m:t>
                              </m:r>
                            </m:sup>
                          </m:sSup>
                        </m:den>
                      </m:f>
                      <m:r>
                        <a:rPr lang="en-US" sz="2000" i="1">
                          <a:latin typeface="Cambria Math" panose="02040503050406030204" pitchFamily="18" charset="0"/>
                        </a:rPr>
                        <m:t>]</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905000" y="892434"/>
                <a:ext cx="5085943" cy="578235"/>
              </a:xfrm>
              <a:prstGeom prst="rect">
                <a:avLst/>
              </a:prstGeom>
              <a:blipFill>
                <a:blip r:embed="rId2"/>
                <a:stretch>
                  <a:fillRect/>
                </a:stretch>
              </a:blipFill>
            </p:spPr>
            <p:txBody>
              <a:bodyPr/>
              <a:lstStyle/>
              <a:p>
                <a:r>
                  <a:rPr lang="en-US">
                    <a:noFill/>
                  </a:rPr>
                  <a:t> </a:t>
                </a:r>
              </a:p>
            </p:txBody>
          </p:sp>
        </mc:Fallback>
      </mc:AlternateContent>
      <p:sp>
        <p:nvSpPr>
          <p:cNvPr id="23" name="TextBox 22"/>
          <p:cNvSpPr txBox="1"/>
          <p:nvPr/>
        </p:nvSpPr>
        <p:spPr>
          <a:xfrm>
            <a:off x="8063898" y="990600"/>
            <a:ext cx="807340" cy="400110"/>
          </a:xfrm>
          <a:prstGeom prst="rect">
            <a:avLst/>
          </a:prstGeom>
          <a:noFill/>
        </p:spPr>
        <p:txBody>
          <a:bodyPr wrap="square" rtlCol="0">
            <a:spAutoFit/>
          </a:bodyPr>
          <a:lstStyle/>
          <a:p>
            <a:r>
              <a:rPr lang="en-US" sz="2000" dirty="0"/>
              <a:t>(</a:t>
            </a:r>
            <a:r>
              <a:rPr lang="en-US" altLang="zh-CN" sz="2000" dirty="0"/>
              <a:t>25</a:t>
            </a:r>
            <a:r>
              <a:rPr lang="en-US" sz="2000" dirty="0"/>
              <a:t>)</a:t>
            </a:r>
          </a:p>
        </p:txBody>
      </p:sp>
      <p:sp>
        <p:nvSpPr>
          <p:cNvPr id="3" name="Rectangle 2"/>
          <p:cNvSpPr/>
          <p:nvPr/>
        </p:nvSpPr>
        <p:spPr>
          <a:xfrm>
            <a:off x="223624" y="3429000"/>
            <a:ext cx="8305800" cy="400110"/>
          </a:xfrm>
          <a:prstGeom prst="rect">
            <a:avLst/>
          </a:prstGeom>
        </p:spPr>
        <p:txBody>
          <a:bodyPr wrap="square">
            <a:spAutoFit/>
          </a:bodyPr>
          <a:lstStyle/>
          <a:p>
            <a:r>
              <a:rPr lang="en-US" sz="2000" dirty="0">
                <a:solidFill>
                  <a:srgbClr val="000000"/>
                </a:solidFill>
              </a:rPr>
              <a:t>where </a:t>
            </a:r>
            <a:r>
              <a:rPr lang="en-US" sz="2000" i="1" dirty="0">
                <a:solidFill>
                  <a:srgbClr val="000000"/>
                </a:solidFill>
              </a:rPr>
              <a:t>R = r · l</a:t>
            </a:r>
            <a:r>
              <a:rPr lang="en-US" sz="2000" dirty="0">
                <a:solidFill>
                  <a:srgbClr val="000000"/>
                </a:solidFill>
              </a:rPr>
              <a:t> is the total resistance per phase of the line segment.</a:t>
            </a:r>
            <a:endParaRPr lang="en-US" sz="2000" dirty="0">
              <a:solidFill>
                <a:srgbClr val="000000"/>
              </a:solidFill>
              <a:effectLst/>
            </a:endParaRPr>
          </a:p>
        </p:txBody>
      </p:sp>
      <p:sp>
        <p:nvSpPr>
          <p:cNvPr id="2" name="Rectangle 1"/>
          <p:cNvSpPr/>
          <p:nvPr/>
        </p:nvSpPr>
        <p:spPr>
          <a:xfrm>
            <a:off x="118521" y="1497360"/>
            <a:ext cx="9025479" cy="1323439"/>
          </a:xfrm>
          <a:prstGeom prst="rect">
            <a:avLst/>
          </a:prstGeom>
        </p:spPr>
        <p:txBody>
          <a:bodyPr wrap="square">
            <a:spAutoFit/>
          </a:bodyPr>
          <a:lstStyle/>
          <a:p>
            <a:r>
              <a:rPr lang="en-US" sz="2000" dirty="0">
                <a:solidFill>
                  <a:srgbClr val="000000"/>
                </a:solidFill>
              </a:rPr>
              <a:t>Equation (25) gives the total three-phase power loss for a discrete number of nodes and line segments. For a truly uniformly distributed load, the number of nodes goes to infinity. When that limiting case is taken in Equation (25), the final equation for computing the total three-phase power loss down the line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2989046" y="2819400"/>
                <a:ext cx="3108350"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=3</m:t>
                      </m:r>
                      <m:r>
                        <a:rPr lang="en-US" sz="2000" i="1" smtClean="0">
                          <a:latin typeface="Cambria Math" panose="02040503050406030204" pitchFamily="18" charset="0"/>
                        </a:rPr>
                        <m:t> </m:t>
                      </m:r>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r>
                        <a:rPr lang="en-US" sz="2000" i="1" smtClean="0">
                          <a:latin typeface="Cambria Math" panose="02040503050406030204" pitchFamily="18" charset="0"/>
                        </a:rPr>
                        <m:t>𝑅</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89046" y="2819400"/>
                <a:ext cx="3108350" cy="578235"/>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063898" y="2927188"/>
            <a:ext cx="807340" cy="400110"/>
          </a:xfrm>
          <a:prstGeom prst="rect">
            <a:avLst/>
          </a:prstGeom>
          <a:noFill/>
        </p:spPr>
        <p:txBody>
          <a:bodyPr wrap="square" rtlCol="0">
            <a:spAutoFit/>
          </a:bodyPr>
          <a:lstStyle/>
          <a:p>
            <a:r>
              <a:rPr lang="en-US" sz="2000" dirty="0"/>
              <a:t>(</a:t>
            </a:r>
            <a:r>
              <a:rPr lang="en-US" altLang="zh-CN" sz="2000" dirty="0"/>
              <a:t>26</a:t>
            </a:r>
            <a:r>
              <a:rPr lang="en-US" sz="2000" dirty="0"/>
              <a:t>)</a:t>
            </a:r>
          </a:p>
        </p:txBody>
      </p:sp>
      <p:sp>
        <p:nvSpPr>
          <p:cNvPr id="4" name="Rectangle 3"/>
          <p:cNvSpPr/>
          <p:nvPr/>
        </p:nvSpPr>
        <p:spPr>
          <a:xfrm>
            <a:off x="218368" y="3888790"/>
            <a:ext cx="8849431" cy="400110"/>
          </a:xfrm>
          <a:prstGeom prst="rect">
            <a:avLst/>
          </a:prstGeom>
        </p:spPr>
        <p:txBody>
          <a:bodyPr wrap="square">
            <a:spAutoFit/>
          </a:bodyPr>
          <a:lstStyle/>
          <a:p>
            <a:r>
              <a:rPr lang="en-US" sz="2000" dirty="0">
                <a:solidFill>
                  <a:srgbClr val="000000"/>
                </a:solidFill>
              </a:rPr>
              <a:t>A circuit model for Equation (26) is given in Figure 3.9.</a:t>
            </a:r>
            <a:endParaRPr lang="en-US" sz="2000" dirty="0">
              <a:solidFill>
                <a:srgbClr val="000000"/>
              </a:solidFill>
              <a:effectLst/>
            </a:endParaRPr>
          </a:p>
        </p:txBody>
      </p:sp>
      <p:pic>
        <p:nvPicPr>
          <p:cNvPr id="5" name="Picture 4"/>
          <p:cNvPicPr>
            <a:picLocks noChangeAspect="1"/>
          </p:cNvPicPr>
          <p:nvPr/>
        </p:nvPicPr>
        <p:blipFill>
          <a:blip r:embed="rId4"/>
          <a:stretch>
            <a:fillRect/>
          </a:stretch>
        </p:blipFill>
        <p:spPr>
          <a:xfrm>
            <a:off x="1355429" y="4343400"/>
            <a:ext cx="4892971" cy="1677590"/>
          </a:xfrm>
          <a:prstGeom prst="rect">
            <a:avLst/>
          </a:prstGeom>
        </p:spPr>
      </p:pic>
      <p:sp>
        <p:nvSpPr>
          <p:cNvPr id="14" name="TextBox 13"/>
          <p:cNvSpPr txBox="1"/>
          <p:nvPr/>
        </p:nvSpPr>
        <p:spPr>
          <a:xfrm>
            <a:off x="3284685" y="5565456"/>
            <a:ext cx="3505199" cy="400110"/>
          </a:xfrm>
          <a:prstGeom prst="rect">
            <a:avLst/>
          </a:prstGeom>
          <a:noFill/>
        </p:spPr>
        <p:txBody>
          <a:bodyPr wrap="square" rtlCol="0">
            <a:spAutoFit/>
          </a:bodyPr>
          <a:lstStyle/>
          <a:p>
            <a:pPr algn="ctr"/>
            <a:r>
              <a:rPr lang="en-US" sz="2000" dirty="0"/>
              <a:t>Fig.10 Power loss model</a:t>
            </a:r>
          </a:p>
        </p:txBody>
      </p:sp>
      <p:sp>
        <p:nvSpPr>
          <p:cNvPr id="6" name="Slide Number Placeholder 5">
            <a:extLst>
              <a:ext uri="{FF2B5EF4-FFF2-40B4-BE49-F238E27FC236}">
                <a16:creationId xmlns:a16="http://schemas.microsoft.com/office/drawing/2014/main" id="{053FD0E4-DEFA-5242-BB5D-FC87ED233733}"/>
              </a:ext>
            </a:extLst>
          </p:cNvPr>
          <p:cNvSpPr>
            <a:spLocks noGrp="1"/>
          </p:cNvSpPr>
          <p:nvPr>
            <p:ph type="sldNum" sz="quarter" idx="12"/>
          </p:nvPr>
        </p:nvSpPr>
        <p:spPr/>
        <p:txBody>
          <a:bodyPr/>
          <a:lstStyle/>
          <a:p>
            <a:fld id="{5B7A2384-8C5D-49F6-8259-B9A64ECD4852}" type="slidenum">
              <a:rPr lang="en-US" smtClean="0"/>
              <a:t>33</a:t>
            </a:fld>
            <a:endParaRPr lang="en-US"/>
          </a:p>
        </p:txBody>
      </p:sp>
      <p:sp>
        <p:nvSpPr>
          <p:cNvPr id="13" name="Text Placeholder 4">
            <a:extLst>
              <a:ext uri="{FF2B5EF4-FFF2-40B4-BE49-F238E27FC236}">
                <a16:creationId xmlns:a16="http://schemas.microsoft.com/office/drawing/2014/main" id="{4A2C0584-9253-4278-BD2D-CDF19465714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70883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69989"/>
            <a:ext cx="8752717"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Loads-Power Loss</a:t>
            </a:r>
          </a:p>
        </p:txBody>
      </p:sp>
      <p:pic>
        <p:nvPicPr>
          <p:cNvPr id="5" name="Picture 4"/>
          <p:cNvPicPr>
            <a:picLocks noChangeAspect="1"/>
          </p:cNvPicPr>
          <p:nvPr/>
        </p:nvPicPr>
        <p:blipFill>
          <a:blip r:embed="rId3"/>
          <a:stretch>
            <a:fillRect/>
          </a:stretch>
        </p:blipFill>
        <p:spPr>
          <a:xfrm>
            <a:off x="2305250" y="4144770"/>
            <a:ext cx="4892971" cy="1677590"/>
          </a:xfrm>
          <a:prstGeom prst="rect">
            <a:avLst/>
          </a:prstGeom>
        </p:spPr>
      </p:pic>
      <p:sp>
        <p:nvSpPr>
          <p:cNvPr id="14" name="TextBox 13"/>
          <p:cNvSpPr txBox="1"/>
          <p:nvPr/>
        </p:nvSpPr>
        <p:spPr>
          <a:xfrm>
            <a:off x="2941784" y="5726668"/>
            <a:ext cx="3505199" cy="400110"/>
          </a:xfrm>
          <a:prstGeom prst="rect">
            <a:avLst/>
          </a:prstGeom>
          <a:noFill/>
        </p:spPr>
        <p:txBody>
          <a:bodyPr wrap="square" rtlCol="0">
            <a:spAutoFit/>
          </a:bodyPr>
          <a:lstStyle/>
          <a:p>
            <a:pPr algn="ctr"/>
            <a:r>
              <a:rPr lang="en-US" sz="2000" dirty="0"/>
              <a:t>Fig.10 Power loss model</a:t>
            </a:r>
          </a:p>
        </p:txBody>
      </p:sp>
      <p:pic>
        <p:nvPicPr>
          <p:cNvPr id="12" name="Picture 11"/>
          <p:cNvPicPr>
            <a:picLocks noChangeAspect="1"/>
          </p:cNvPicPr>
          <p:nvPr/>
        </p:nvPicPr>
        <p:blipFill>
          <a:blip r:embed="rId4"/>
          <a:stretch>
            <a:fillRect/>
          </a:stretch>
        </p:blipFill>
        <p:spPr>
          <a:xfrm>
            <a:off x="0" y="2057400"/>
            <a:ext cx="4314827" cy="1371601"/>
          </a:xfrm>
          <a:prstGeom prst="rect">
            <a:avLst/>
          </a:prstGeom>
        </p:spPr>
      </p:pic>
      <p:pic>
        <p:nvPicPr>
          <p:cNvPr id="13" name="Picture 12"/>
          <p:cNvPicPr>
            <a:picLocks noChangeAspect="1"/>
          </p:cNvPicPr>
          <p:nvPr/>
        </p:nvPicPr>
        <p:blipFill>
          <a:blip r:embed="rId5"/>
          <a:stretch>
            <a:fillRect/>
          </a:stretch>
        </p:blipFill>
        <p:spPr>
          <a:xfrm>
            <a:off x="4751736" y="2060028"/>
            <a:ext cx="3971925" cy="1373094"/>
          </a:xfrm>
          <a:prstGeom prst="rect">
            <a:avLst/>
          </a:prstGeom>
        </p:spPr>
      </p:pic>
      <p:sp>
        <p:nvSpPr>
          <p:cNvPr id="15" name="TextBox 14"/>
          <p:cNvSpPr txBox="1"/>
          <p:nvPr/>
        </p:nvSpPr>
        <p:spPr>
          <a:xfrm>
            <a:off x="685800" y="3436884"/>
            <a:ext cx="3505199" cy="707886"/>
          </a:xfrm>
          <a:prstGeom prst="rect">
            <a:avLst/>
          </a:prstGeom>
          <a:noFill/>
        </p:spPr>
        <p:txBody>
          <a:bodyPr wrap="square" rtlCol="0">
            <a:spAutoFit/>
          </a:bodyPr>
          <a:lstStyle/>
          <a:p>
            <a:pPr algn="ctr"/>
            <a:r>
              <a:rPr lang="en-US" sz="2000" dirty="0"/>
              <a:t>Fig.8 Load lumped at the midpoint</a:t>
            </a:r>
          </a:p>
        </p:txBody>
      </p:sp>
      <p:sp>
        <p:nvSpPr>
          <p:cNvPr id="17" name="TextBox 16"/>
          <p:cNvSpPr txBox="1"/>
          <p:nvPr/>
        </p:nvSpPr>
        <p:spPr>
          <a:xfrm>
            <a:off x="4916545" y="3429001"/>
            <a:ext cx="3738561" cy="707886"/>
          </a:xfrm>
          <a:prstGeom prst="rect">
            <a:avLst/>
          </a:prstGeom>
          <a:noFill/>
        </p:spPr>
        <p:txBody>
          <a:bodyPr wrap="square" rtlCol="0">
            <a:spAutoFit/>
          </a:bodyPr>
          <a:lstStyle/>
          <a:p>
            <a:pPr algn="ctr"/>
            <a:r>
              <a:rPr lang="en-US" sz="2000" dirty="0"/>
              <a:t>Fig.9 One-half load lumped at the end</a:t>
            </a:r>
          </a:p>
        </p:txBody>
      </p:sp>
      <p:sp>
        <p:nvSpPr>
          <p:cNvPr id="6" name="Rectangle 5"/>
          <p:cNvSpPr/>
          <p:nvPr/>
        </p:nvSpPr>
        <p:spPr>
          <a:xfrm>
            <a:off x="157981" y="899801"/>
            <a:ext cx="9122886" cy="1107996"/>
          </a:xfrm>
          <a:prstGeom prst="rect">
            <a:avLst/>
          </a:prstGeom>
        </p:spPr>
        <p:txBody>
          <a:bodyPr wrap="square">
            <a:spAutoFit/>
          </a:bodyPr>
          <a:lstStyle/>
          <a:p>
            <a:r>
              <a:rPr lang="en-US" sz="2200" dirty="0">
                <a:solidFill>
                  <a:srgbClr val="000000"/>
                </a:solidFill>
              </a:rPr>
              <a:t>From a comparison of Fig.8 and Fig.9, used for voltage drop calculations, to Fig.10, used for power loss calculations, it is obvious that the same model cannot be used for both voltage drop and power loss calculations.</a:t>
            </a:r>
            <a:endParaRPr lang="en-US" sz="2200" dirty="0">
              <a:solidFill>
                <a:srgbClr val="000000"/>
              </a:solidFill>
              <a:effectLst/>
            </a:endParaRPr>
          </a:p>
        </p:txBody>
      </p:sp>
      <p:sp>
        <p:nvSpPr>
          <p:cNvPr id="2" name="Slide Number Placeholder 1">
            <a:extLst>
              <a:ext uri="{FF2B5EF4-FFF2-40B4-BE49-F238E27FC236}">
                <a16:creationId xmlns:a16="http://schemas.microsoft.com/office/drawing/2014/main" id="{5DDEDDB8-73B7-B842-B8F9-B8F875313AB1}"/>
              </a:ext>
            </a:extLst>
          </p:cNvPr>
          <p:cNvSpPr>
            <a:spLocks noGrp="1"/>
          </p:cNvSpPr>
          <p:nvPr>
            <p:ph type="sldNum" sz="quarter" idx="12"/>
          </p:nvPr>
        </p:nvSpPr>
        <p:spPr/>
        <p:txBody>
          <a:bodyPr/>
          <a:lstStyle/>
          <a:p>
            <a:fld id="{5B7A2384-8C5D-49F6-8259-B9A64ECD4852}" type="slidenum">
              <a:rPr lang="en-US" smtClean="0"/>
              <a:t>34</a:t>
            </a:fld>
            <a:endParaRPr lang="en-US"/>
          </a:p>
        </p:txBody>
      </p:sp>
      <p:sp>
        <p:nvSpPr>
          <p:cNvPr id="11" name="Text Placeholder 4">
            <a:extLst>
              <a:ext uri="{FF2B5EF4-FFF2-40B4-BE49-F238E27FC236}">
                <a16:creationId xmlns:a16="http://schemas.microsoft.com/office/drawing/2014/main" id="{1573A741-EC00-4080-A388-164BAFE7DA5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28105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0"/>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p:sp>
        <p:nvSpPr>
          <p:cNvPr id="14" name="TextBox 13"/>
          <p:cNvSpPr txBox="1"/>
          <p:nvPr/>
        </p:nvSpPr>
        <p:spPr>
          <a:xfrm>
            <a:off x="6226338" y="4572000"/>
            <a:ext cx="2460462" cy="646331"/>
          </a:xfrm>
          <a:prstGeom prst="rect">
            <a:avLst/>
          </a:prstGeom>
          <a:noFill/>
        </p:spPr>
        <p:txBody>
          <a:bodyPr wrap="square" rtlCol="0">
            <a:spAutoFit/>
          </a:bodyPr>
          <a:lstStyle/>
          <a:p>
            <a:pPr algn="ctr"/>
            <a:r>
              <a:rPr lang="en-US" sz="1800" dirty="0"/>
              <a:t>Fig.11 General exact lumped load model</a:t>
            </a:r>
          </a:p>
        </p:txBody>
      </p:sp>
      <p:pic>
        <p:nvPicPr>
          <p:cNvPr id="2" name="Picture 1"/>
          <p:cNvPicPr>
            <a:picLocks noChangeAspect="1"/>
          </p:cNvPicPr>
          <p:nvPr/>
        </p:nvPicPr>
        <p:blipFill>
          <a:blip r:embed="rId2"/>
          <a:stretch>
            <a:fillRect/>
          </a:stretch>
        </p:blipFill>
        <p:spPr>
          <a:xfrm>
            <a:off x="162233" y="4041586"/>
            <a:ext cx="6064105" cy="2067114"/>
          </a:xfrm>
          <a:prstGeom prst="rect">
            <a:avLst/>
          </a:prstGeom>
        </p:spPr>
      </p:pic>
      <p:sp>
        <p:nvSpPr>
          <p:cNvPr id="3" name="Rectangle 2"/>
          <p:cNvSpPr/>
          <p:nvPr/>
        </p:nvSpPr>
        <p:spPr>
          <a:xfrm>
            <a:off x="186556" y="1405240"/>
            <a:ext cx="8721802" cy="2554545"/>
          </a:xfrm>
          <a:prstGeom prst="rect">
            <a:avLst/>
          </a:prstGeom>
        </p:spPr>
        <p:txBody>
          <a:bodyPr wrap="square">
            <a:spAutoFit/>
          </a:bodyPr>
          <a:lstStyle/>
          <a:p>
            <a:r>
              <a:rPr lang="en-US" sz="2000" dirty="0">
                <a:solidFill>
                  <a:srgbClr val="000000"/>
                </a:solidFill>
              </a:rPr>
              <a:t>In the previous sections lumped load models were developed. The first models of Voltage Drop section can be used for the computation of the total voltage drop down the line. It was shown that the same models cannot be used for the computation of the total power loss down the line. Power Loss section developed a model that will give the correct power loss of the line. What is needed is one model that will work for both voltage drop and power loss calculations.</a:t>
            </a:r>
          </a:p>
          <a:p>
            <a:r>
              <a:rPr lang="en-US" sz="2000" dirty="0">
                <a:solidFill>
                  <a:srgbClr val="000000"/>
                </a:solidFill>
              </a:rPr>
              <a:t>Fig.11 shows the general configuration of the “exact” model that will give correct results for voltage drop and power loss.</a:t>
            </a:r>
          </a:p>
        </p:txBody>
      </p:sp>
      <p:sp>
        <p:nvSpPr>
          <p:cNvPr id="4" name="Slide Number Placeholder 3">
            <a:extLst>
              <a:ext uri="{FF2B5EF4-FFF2-40B4-BE49-F238E27FC236}">
                <a16:creationId xmlns:a16="http://schemas.microsoft.com/office/drawing/2014/main" id="{1EF0CD0E-62D8-5149-ACAC-E23D8D723031}"/>
              </a:ext>
            </a:extLst>
          </p:cNvPr>
          <p:cNvSpPr>
            <a:spLocks noGrp="1"/>
          </p:cNvSpPr>
          <p:nvPr>
            <p:ph type="sldNum" sz="quarter" idx="12"/>
          </p:nvPr>
        </p:nvSpPr>
        <p:spPr/>
        <p:txBody>
          <a:bodyPr/>
          <a:lstStyle/>
          <a:p>
            <a:fld id="{5B7A2384-8C5D-49F6-8259-B9A64ECD4852}" type="slidenum">
              <a:rPr lang="en-US" smtClean="0"/>
              <a:t>35</a:t>
            </a:fld>
            <a:endParaRPr lang="en-US"/>
          </a:p>
        </p:txBody>
      </p:sp>
      <p:sp>
        <p:nvSpPr>
          <p:cNvPr id="7" name="Text Placeholder 4">
            <a:extLst>
              <a:ext uri="{FF2B5EF4-FFF2-40B4-BE49-F238E27FC236}">
                <a16:creationId xmlns:a16="http://schemas.microsoft.com/office/drawing/2014/main" id="{A7813EB7-654C-4B6F-A954-AC5A5E1F5FB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55741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0"/>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p:sp>
        <p:nvSpPr>
          <p:cNvPr id="14" name="TextBox 13"/>
          <p:cNvSpPr txBox="1"/>
          <p:nvPr/>
        </p:nvSpPr>
        <p:spPr>
          <a:xfrm>
            <a:off x="5638800" y="4787681"/>
            <a:ext cx="2301008" cy="646331"/>
          </a:xfrm>
          <a:prstGeom prst="rect">
            <a:avLst/>
          </a:prstGeom>
          <a:noFill/>
        </p:spPr>
        <p:txBody>
          <a:bodyPr wrap="square" rtlCol="0">
            <a:spAutoFit/>
          </a:bodyPr>
          <a:lstStyle/>
          <a:p>
            <a:pPr algn="ctr"/>
            <a:r>
              <a:rPr lang="en-US" sz="1800" dirty="0"/>
              <a:t>Fig.11 General exact lumped load model</a:t>
            </a:r>
          </a:p>
        </p:txBody>
      </p:sp>
      <p:pic>
        <p:nvPicPr>
          <p:cNvPr id="2" name="Picture 1"/>
          <p:cNvPicPr>
            <a:picLocks noChangeAspect="1"/>
          </p:cNvPicPr>
          <p:nvPr/>
        </p:nvPicPr>
        <p:blipFill>
          <a:blip r:embed="rId2"/>
          <a:stretch>
            <a:fillRect/>
          </a:stretch>
        </p:blipFill>
        <p:spPr>
          <a:xfrm>
            <a:off x="774315" y="4433446"/>
            <a:ext cx="4835910" cy="1648450"/>
          </a:xfrm>
          <a:prstGeom prst="rect">
            <a:avLst/>
          </a:prstGeom>
        </p:spPr>
      </p:pic>
      <p:sp>
        <p:nvSpPr>
          <p:cNvPr id="3" name="Rectangle 2"/>
          <p:cNvSpPr/>
          <p:nvPr/>
        </p:nvSpPr>
        <p:spPr>
          <a:xfrm>
            <a:off x="243608" y="1382373"/>
            <a:ext cx="8721802" cy="1323439"/>
          </a:xfrm>
          <a:prstGeom prst="rect">
            <a:avLst/>
          </a:prstGeom>
        </p:spPr>
        <p:txBody>
          <a:bodyPr wrap="square">
            <a:spAutoFit/>
          </a:bodyPr>
          <a:lstStyle/>
          <a:p>
            <a:r>
              <a:rPr lang="en-US" sz="2000" dirty="0"/>
              <a:t>In Fig.11 a portion (</a:t>
            </a:r>
            <a:r>
              <a:rPr lang="en-US" sz="2000" i="1" dirty="0"/>
              <a:t>I</a:t>
            </a:r>
            <a:r>
              <a:rPr lang="en-US" sz="2000" i="1" baseline="-25000" dirty="0"/>
              <a:t>x</a:t>
            </a:r>
            <a:r>
              <a:rPr lang="en-US" sz="2000" dirty="0"/>
              <a:t>) of the total line current (</a:t>
            </a:r>
            <a:r>
              <a:rPr lang="en-US" sz="2000" i="1" dirty="0"/>
              <a:t>I</a:t>
            </a:r>
            <a:r>
              <a:rPr lang="en-US" sz="2000" i="1" baseline="-25000" dirty="0"/>
              <a:t>T</a:t>
            </a:r>
            <a:r>
              <a:rPr lang="en-US" sz="2000" dirty="0"/>
              <a:t>) will be modeled </a:t>
            </a:r>
            <a:r>
              <a:rPr lang="en-US" sz="2000" i="1" dirty="0"/>
              <a:t>kl</a:t>
            </a:r>
            <a:r>
              <a:rPr lang="en-US" sz="2000" dirty="0"/>
              <a:t> miles from the source end and the remaining current (</a:t>
            </a:r>
            <a:r>
              <a:rPr lang="en-US" sz="2000" i="1" dirty="0" err="1"/>
              <a:t>cI</a:t>
            </a:r>
            <a:r>
              <a:rPr lang="en-US" sz="2000" i="1" baseline="-25000" dirty="0" err="1"/>
              <a:t>T</a:t>
            </a:r>
            <a:r>
              <a:rPr lang="en-US" sz="2000" dirty="0"/>
              <a:t>) will be modeled at the end of the line. The values of </a:t>
            </a:r>
            <a:r>
              <a:rPr lang="en-US" sz="2000" i="1" dirty="0"/>
              <a:t>k</a:t>
            </a:r>
            <a:r>
              <a:rPr lang="en-US" sz="2000" dirty="0"/>
              <a:t> and </a:t>
            </a:r>
            <a:r>
              <a:rPr lang="en-US" sz="2000" i="1" dirty="0"/>
              <a:t>c</a:t>
            </a:r>
            <a:r>
              <a:rPr lang="en-US" sz="2000" dirty="0"/>
              <a:t> need to be derived.</a:t>
            </a:r>
          </a:p>
          <a:p>
            <a:r>
              <a:rPr lang="en-US" sz="2000" dirty="0"/>
              <a:t>In Fig.11 the total voltage drop down the line is given by</a:t>
            </a:r>
          </a:p>
        </p:txBody>
      </p:sp>
      <mc:AlternateContent xmlns:mc="http://schemas.openxmlformats.org/markup-compatibility/2006" xmlns:a14="http://schemas.microsoft.com/office/drawing/2010/main">
        <mc:Choice Requires="a14">
          <p:sp>
            <p:nvSpPr>
              <p:cNvPr id="6" name="TextBox 5"/>
              <p:cNvSpPr txBox="1"/>
              <p:nvPr/>
            </p:nvSpPr>
            <p:spPr>
              <a:xfrm>
                <a:off x="1712715" y="2895600"/>
                <a:ext cx="5394425"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𝑘</m:t>
                          </m:r>
                        </m:e>
                      </m:d>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i="1">
                          <a:latin typeface="Cambria Math" panose="02040503050406030204" pitchFamily="18" charset="0"/>
                        </a:rPr>
                        <m:t>]</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712715" y="2895600"/>
                <a:ext cx="5394425" cy="331437"/>
              </a:xfrm>
              <a:prstGeom prst="rect">
                <a:avLst/>
              </a:prstGeom>
              <a:blipFill>
                <a:blip r:embed="rId3"/>
                <a:stretch>
                  <a:fillRect l="-678" r="-1243" b="-27778"/>
                </a:stretch>
              </a:blipFill>
            </p:spPr>
            <p:txBody>
              <a:bodyPr/>
              <a:lstStyle/>
              <a:p>
                <a:r>
                  <a:rPr lang="en-US">
                    <a:noFill/>
                  </a:rPr>
                  <a:t> </a:t>
                </a:r>
              </a:p>
            </p:txBody>
          </p:sp>
        </mc:Fallback>
      </mc:AlternateContent>
      <p:sp>
        <p:nvSpPr>
          <p:cNvPr id="7" name="TextBox 6"/>
          <p:cNvSpPr txBox="1"/>
          <p:nvPr/>
        </p:nvSpPr>
        <p:spPr>
          <a:xfrm>
            <a:off x="8077200" y="2922237"/>
            <a:ext cx="810448" cy="369332"/>
          </a:xfrm>
          <a:prstGeom prst="rect">
            <a:avLst/>
          </a:prstGeom>
          <a:noFill/>
        </p:spPr>
        <p:txBody>
          <a:bodyPr wrap="square" rtlCol="0">
            <a:spAutoFit/>
          </a:bodyPr>
          <a:lstStyle/>
          <a:p>
            <a:r>
              <a:rPr lang="en-US" sz="1800" dirty="0"/>
              <a:t>(</a:t>
            </a:r>
            <a:r>
              <a:rPr lang="en-US" altLang="zh-CN" sz="1800" dirty="0"/>
              <a:t>27</a:t>
            </a:r>
            <a:r>
              <a:rPr lang="en-US" sz="1800" dirty="0"/>
              <a:t>)</a:t>
            </a:r>
          </a:p>
        </p:txBody>
      </p:sp>
      <p:sp>
        <p:nvSpPr>
          <p:cNvPr id="4" name="Rectangle 3"/>
          <p:cNvSpPr/>
          <p:nvPr/>
        </p:nvSpPr>
        <p:spPr>
          <a:xfrm>
            <a:off x="243608" y="3233117"/>
            <a:ext cx="8900392" cy="1200329"/>
          </a:xfrm>
          <a:prstGeom prst="rect">
            <a:avLst/>
          </a:prstGeom>
        </p:spPr>
        <p:txBody>
          <a:bodyPr wrap="square">
            <a:spAutoFit/>
          </a:bodyPr>
          <a:lstStyle/>
          <a:p>
            <a:r>
              <a:rPr lang="en-US" sz="1800" dirty="0">
                <a:solidFill>
                  <a:srgbClr val="000000"/>
                </a:solidFill>
              </a:rPr>
              <a:t>where</a:t>
            </a:r>
          </a:p>
          <a:p>
            <a:pPr>
              <a:buFont typeface="Arial" panose="020B0604020202020204" pitchFamily="34" charset="0"/>
              <a:buChar char="•"/>
            </a:pPr>
            <a:r>
              <a:rPr lang="en-US" sz="1800" i="1" dirty="0">
                <a:solidFill>
                  <a:srgbClr val="000000"/>
                </a:solidFill>
              </a:rPr>
              <a:t>Z</a:t>
            </a:r>
            <a:r>
              <a:rPr lang="en-US" sz="1800" dirty="0">
                <a:solidFill>
                  <a:srgbClr val="000000"/>
                </a:solidFill>
              </a:rPr>
              <a:t> is the total line impedance in ohms</a:t>
            </a:r>
          </a:p>
          <a:p>
            <a:pPr>
              <a:buFont typeface="Arial" panose="020B0604020202020204" pitchFamily="34" charset="0"/>
              <a:buChar char="•"/>
            </a:pPr>
            <a:r>
              <a:rPr lang="en-US" sz="1800" i="1" dirty="0">
                <a:solidFill>
                  <a:srgbClr val="000000"/>
                </a:solidFill>
              </a:rPr>
              <a:t>k</a:t>
            </a:r>
            <a:r>
              <a:rPr lang="en-US" sz="1800" dirty="0">
                <a:solidFill>
                  <a:srgbClr val="000000"/>
                </a:solidFill>
              </a:rPr>
              <a:t> is the factor of the total line length where the first part of the load current is modeled</a:t>
            </a:r>
          </a:p>
          <a:p>
            <a:pPr>
              <a:buFont typeface="Arial" panose="020B0604020202020204" pitchFamily="34" charset="0"/>
              <a:buChar char="•"/>
            </a:pPr>
            <a:r>
              <a:rPr lang="en-US" sz="1800" i="1" dirty="0">
                <a:solidFill>
                  <a:srgbClr val="000000"/>
                </a:solidFill>
              </a:rPr>
              <a:t>c</a:t>
            </a:r>
            <a:r>
              <a:rPr lang="en-US" sz="1800" dirty="0">
                <a:solidFill>
                  <a:srgbClr val="000000"/>
                </a:solidFill>
              </a:rPr>
              <a:t> is the factor of the total current to be placed at the end of the line such that </a:t>
            </a:r>
            <a:r>
              <a:rPr lang="en-US" sz="1800" i="1" dirty="0">
                <a:solidFill>
                  <a:srgbClr val="000000"/>
                </a:solidFill>
              </a:rPr>
              <a:t>I</a:t>
            </a:r>
            <a:r>
              <a:rPr lang="en-US" sz="1800" i="1" baseline="-25000" dirty="0">
                <a:solidFill>
                  <a:srgbClr val="000000"/>
                </a:solidFill>
              </a:rPr>
              <a:t>T</a:t>
            </a:r>
            <a:r>
              <a:rPr lang="en-US" sz="1800" dirty="0">
                <a:solidFill>
                  <a:srgbClr val="000000"/>
                </a:solidFill>
              </a:rPr>
              <a:t> = </a:t>
            </a:r>
            <a:r>
              <a:rPr lang="en-US" sz="1800" i="1" dirty="0">
                <a:solidFill>
                  <a:srgbClr val="000000"/>
                </a:solidFill>
              </a:rPr>
              <a:t>I</a:t>
            </a:r>
            <a:r>
              <a:rPr lang="en-US" sz="1800" i="1" baseline="-25000" dirty="0">
                <a:solidFill>
                  <a:srgbClr val="000000"/>
                </a:solidFill>
              </a:rPr>
              <a:t>x</a:t>
            </a:r>
            <a:r>
              <a:rPr lang="en-US" sz="1800" dirty="0">
                <a:solidFill>
                  <a:srgbClr val="000000"/>
                </a:solidFill>
              </a:rPr>
              <a:t> + </a:t>
            </a:r>
            <a:r>
              <a:rPr lang="en-US" sz="1800" i="1" dirty="0">
                <a:solidFill>
                  <a:srgbClr val="000000"/>
                </a:solidFill>
              </a:rPr>
              <a:t>c · I</a:t>
            </a:r>
            <a:r>
              <a:rPr lang="en-US" sz="1800" i="1" baseline="-25000" dirty="0">
                <a:solidFill>
                  <a:srgbClr val="000000"/>
                </a:solidFill>
              </a:rPr>
              <a:t>T</a:t>
            </a:r>
            <a:endParaRPr lang="en-US" sz="1800" dirty="0">
              <a:solidFill>
                <a:srgbClr val="000000"/>
              </a:solidFill>
            </a:endParaRPr>
          </a:p>
        </p:txBody>
      </p:sp>
      <p:sp>
        <p:nvSpPr>
          <p:cNvPr id="5" name="Slide Number Placeholder 4">
            <a:extLst>
              <a:ext uri="{FF2B5EF4-FFF2-40B4-BE49-F238E27FC236}">
                <a16:creationId xmlns:a16="http://schemas.microsoft.com/office/drawing/2014/main" id="{C8B078A4-1D9A-594E-B97C-C36CC13573CB}"/>
              </a:ext>
            </a:extLst>
          </p:cNvPr>
          <p:cNvSpPr>
            <a:spLocks noGrp="1"/>
          </p:cNvSpPr>
          <p:nvPr>
            <p:ph type="sldNum" sz="quarter" idx="12"/>
          </p:nvPr>
        </p:nvSpPr>
        <p:spPr/>
        <p:txBody>
          <a:bodyPr/>
          <a:lstStyle/>
          <a:p>
            <a:fld id="{5B7A2384-8C5D-49F6-8259-B9A64ECD4852}" type="slidenum">
              <a:rPr lang="en-US" smtClean="0"/>
              <a:t>36</a:t>
            </a:fld>
            <a:endParaRPr lang="en-US"/>
          </a:p>
        </p:txBody>
      </p:sp>
      <p:sp>
        <p:nvSpPr>
          <p:cNvPr id="10" name="Text Placeholder 4">
            <a:extLst>
              <a:ext uri="{FF2B5EF4-FFF2-40B4-BE49-F238E27FC236}">
                <a16:creationId xmlns:a16="http://schemas.microsoft.com/office/drawing/2014/main" id="{42573B5F-8B31-4B6D-90A4-308287A0605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7547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1635" y="0"/>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p:sp>
        <p:nvSpPr>
          <p:cNvPr id="3" name="Rectangle 2"/>
          <p:cNvSpPr/>
          <p:nvPr/>
        </p:nvSpPr>
        <p:spPr>
          <a:xfrm>
            <a:off x="157981" y="1197114"/>
            <a:ext cx="8721802" cy="707886"/>
          </a:xfrm>
          <a:prstGeom prst="rect">
            <a:avLst/>
          </a:prstGeom>
        </p:spPr>
        <p:txBody>
          <a:bodyPr wrap="square">
            <a:spAutoFit/>
          </a:bodyPr>
          <a:lstStyle/>
          <a:p>
            <a:r>
              <a:rPr lang="en-US" sz="2000" dirty="0"/>
              <a:t>In Voltage Drop section, it was shown that the total voltage drop down the line is given by</a:t>
            </a:r>
          </a:p>
        </p:txBody>
      </p:sp>
      <mc:AlternateContent xmlns:mc="http://schemas.openxmlformats.org/markup-compatibility/2006" xmlns:a14="http://schemas.microsoft.com/office/drawing/2010/main">
        <mc:Choice Requires="a14">
          <p:sp>
            <p:nvSpPr>
              <p:cNvPr id="6" name="TextBox 5"/>
              <p:cNvSpPr txBox="1"/>
              <p:nvPr/>
            </p:nvSpPr>
            <p:spPr>
              <a:xfrm>
                <a:off x="3031826" y="1709817"/>
                <a:ext cx="3050387"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i="1" smtClean="0">
                          <a:latin typeface="Cambria Math" panose="02040503050406030204" pitchFamily="18" charset="0"/>
                        </a:rPr>
                        <m:t> </m:t>
                      </m:r>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031826" y="1709817"/>
                <a:ext cx="3050387" cy="576183"/>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8458200" y="1764268"/>
            <a:ext cx="685799" cy="369332"/>
          </a:xfrm>
          <a:prstGeom prst="rect">
            <a:avLst/>
          </a:prstGeom>
          <a:noFill/>
        </p:spPr>
        <p:txBody>
          <a:bodyPr wrap="square" rtlCol="0">
            <a:spAutoFit/>
          </a:bodyPr>
          <a:lstStyle/>
          <a:p>
            <a:r>
              <a:rPr lang="en-US" sz="1800" dirty="0"/>
              <a:t>(</a:t>
            </a:r>
            <a:r>
              <a:rPr lang="en-US" altLang="zh-CN" sz="1800" dirty="0"/>
              <a:t>28</a:t>
            </a:r>
            <a:r>
              <a:rPr lang="en-US" sz="1800" dirty="0"/>
              <a:t>)</a:t>
            </a:r>
          </a:p>
        </p:txBody>
      </p:sp>
      <p:sp>
        <p:nvSpPr>
          <p:cNvPr id="5" name="Rectangle 4"/>
          <p:cNvSpPr/>
          <p:nvPr/>
        </p:nvSpPr>
        <p:spPr>
          <a:xfrm>
            <a:off x="157980" y="2266890"/>
            <a:ext cx="8833619" cy="400110"/>
          </a:xfrm>
          <a:prstGeom prst="rect">
            <a:avLst/>
          </a:prstGeom>
        </p:spPr>
        <p:txBody>
          <a:bodyPr wrap="square">
            <a:spAutoFit/>
          </a:bodyPr>
          <a:lstStyle/>
          <a:p>
            <a:r>
              <a:rPr lang="en-US" sz="2000" dirty="0">
                <a:solidFill>
                  <a:srgbClr val="000000"/>
                </a:solidFill>
              </a:rPr>
              <a:t>Set Equation (17) equal to Equation (27):</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1752600" y="3402363"/>
                <a:ext cx="5394425"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𝑘</m:t>
                          </m:r>
                        </m:e>
                      </m:d>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i="1">
                          <a:latin typeface="Cambria Math" panose="02040503050406030204" pitchFamily="18" charset="0"/>
                        </a:rPr>
                        <m:t>]</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52600" y="3402363"/>
                <a:ext cx="5394425" cy="331437"/>
              </a:xfrm>
              <a:prstGeom prst="rect">
                <a:avLst/>
              </a:prstGeom>
              <a:blipFill>
                <a:blip r:embed="rId3"/>
                <a:stretch>
                  <a:fillRect l="-679" r="-1244" b="-25455"/>
                </a:stretch>
              </a:blipFill>
            </p:spPr>
            <p:txBody>
              <a:bodyPr/>
              <a:lstStyle/>
              <a:p>
                <a:r>
                  <a:rPr lang="en-US">
                    <a:noFill/>
                  </a:rPr>
                  <a:t> </a:t>
                </a:r>
              </a:p>
            </p:txBody>
          </p:sp>
        </mc:Fallback>
      </mc:AlternateContent>
      <p:sp>
        <p:nvSpPr>
          <p:cNvPr id="11" name="TextBox 10"/>
          <p:cNvSpPr txBox="1"/>
          <p:nvPr/>
        </p:nvSpPr>
        <p:spPr>
          <a:xfrm>
            <a:off x="8458200" y="3352800"/>
            <a:ext cx="600968" cy="369332"/>
          </a:xfrm>
          <a:prstGeom prst="rect">
            <a:avLst/>
          </a:prstGeom>
          <a:noFill/>
        </p:spPr>
        <p:txBody>
          <a:bodyPr wrap="square" rtlCol="0">
            <a:spAutoFit/>
          </a:bodyPr>
          <a:lstStyle/>
          <a:p>
            <a:r>
              <a:rPr lang="en-US" sz="1800" dirty="0"/>
              <a:t>(</a:t>
            </a:r>
            <a:r>
              <a:rPr lang="en-US" altLang="zh-CN" sz="1800" dirty="0"/>
              <a:t>27</a:t>
            </a:r>
            <a:r>
              <a:rPr lang="en-US" sz="1800" dirty="0"/>
              <a:t>)</a:t>
            </a:r>
          </a:p>
        </p:txBody>
      </p:sp>
      <mc:AlternateContent xmlns:mc="http://schemas.openxmlformats.org/markup-compatibility/2006" xmlns:a14="http://schemas.microsoft.com/office/drawing/2010/main">
        <mc:Choice Requires="a14">
          <p:sp>
            <p:nvSpPr>
              <p:cNvPr id="12" name="TextBox 11"/>
              <p:cNvSpPr txBox="1"/>
              <p:nvPr/>
            </p:nvSpPr>
            <p:spPr>
              <a:xfrm>
                <a:off x="3124200" y="2667000"/>
                <a:ext cx="3112262" cy="5869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𝑑𝑟𝑜𝑝</m:t>
                          </m:r>
                          <m:r>
                            <a:rPr lang="en-US" sz="2000" i="1">
                              <a:latin typeface="Cambria Math" panose="02040503050406030204" pitchFamily="18" charset="0"/>
                            </a:rPr>
                            <m:t>_</m:t>
                          </m:r>
                          <m:r>
                            <a:rPr lang="en-US" sz="2000" i="1">
                              <a:latin typeface="Cambria Math" panose="02040503050406030204" pitchFamily="18" charset="0"/>
                            </a:rPr>
                            <m:t>𝑡𝑜𝑡𝑎𝑙</m:t>
                          </m:r>
                        </m:sub>
                      </m:sSub>
                      <m:r>
                        <a:rPr lang="en-US" sz="2000" i="1">
                          <a:latin typeface="Cambria Math" panose="02040503050406030204" pitchFamily="18" charset="0"/>
                        </a:rPr>
                        <m:t>=</m:t>
                      </m:r>
                      <m:r>
                        <a:rPr lang="en-US" sz="2000" i="1">
                          <a:latin typeface="Cambria Math" panose="02040503050406030204" pitchFamily="18" charset="0"/>
                        </a:rPr>
                        <m:t>𝑅𝑒</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 </m:t>
                          </m:r>
                        </m:e>
                      </m:d>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124200" y="2667000"/>
                <a:ext cx="3112262" cy="586956"/>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458200" y="2819400"/>
            <a:ext cx="569387" cy="369332"/>
          </a:xfrm>
          <a:prstGeom prst="rect">
            <a:avLst/>
          </a:prstGeom>
          <a:noFill/>
        </p:spPr>
        <p:txBody>
          <a:bodyPr wrap="none" rtlCol="0">
            <a:spAutoFit/>
          </a:bodyPr>
          <a:lstStyle/>
          <a:p>
            <a:r>
              <a:rPr lang="en-US" sz="1800" dirty="0"/>
              <a:t>(</a:t>
            </a:r>
            <a:r>
              <a:rPr lang="en-US" altLang="zh-CN" sz="1800" dirty="0"/>
              <a:t>17</a:t>
            </a:r>
            <a:r>
              <a:rPr lang="en-US" sz="1800" dirty="0"/>
              <a:t>)</a:t>
            </a:r>
          </a:p>
        </p:txBody>
      </p:sp>
      <mc:AlternateContent xmlns:mc="http://schemas.openxmlformats.org/markup-compatibility/2006" xmlns:a14="http://schemas.microsoft.com/office/drawing/2010/main">
        <mc:Choice Requires="a14">
          <p:sp>
            <p:nvSpPr>
              <p:cNvPr id="15" name="TextBox 14"/>
              <p:cNvSpPr txBox="1"/>
              <p:nvPr/>
            </p:nvSpPr>
            <p:spPr>
              <a:xfrm>
                <a:off x="1007595" y="3810000"/>
                <a:ext cx="6972101" cy="742383"/>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m:t>
                    </m:r>
                    <m:r>
                      <a:rPr lang="en-US" sz="2000" i="1">
                        <a:latin typeface="Cambria Math" panose="02040503050406030204" pitchFamily="18" charset="0"/>
                      </a:rPr>
                      <m:t>𝑅𝑒</m:t>
                    </m:r>
                    <m:r>
                      <a:rPr lang="en-US" sz="2000" i="1">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oMath>
                </a14:m>
                <a:r>
                  <a:rPr lang="en-US" sz="2000" dirty="0"/>
                  <a:t>=</a:t>
                </a:r>
                <a14:m>
                  <m:oMath xmlns:m="http://schemas.openxmlformats.org/officeDocument/2006/math">
                    <m:r>
                      <a:rPr lang="en-US" sz="2000" i="1">
                        <a:latin typeface="Cambria Math" panose="02040503050406030204" pitchFamily="18" charset="0"/>
                      </a:rPr>
                      <m:t>𝑅𝑒</m:t>
                    </m:r>
                    <m:r>
                      <a:rPr lang="en-US" sz="2000" i="1">
                        <a:latin typeface="Cambria Math" panose="02040503050406030204" pitchFamily="18" charset="0"/>
                      </a:rPr>
                      <m:t> [</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oMath>
                </a14:m>
                <a:endParaRPr lang="en-US" sz="2000" dirty="0"/>
              </a:p>
              <a:p>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007595" y="3810000"/>
                <a:ext cx="6972101" cy="742383"/>
              </a:xfrm>
              <a:prstGeom prst="rect">
                <a:avLst/>
              </a:prstGeom>
              <a:blipFill>
                <a:blip r:embed="rId5"/>
                <a:stretch>
                  <a:fillRect l="-1224" t="-2459" r="-962"/>
                </a:stretch>
              </a:blipFill>
            </p:spPr>
            <p:txBody>
              <a:bodyPr/>
              <a:lstStyle/>
              <a:p>
                <a:r>
                  <a:rPr lang="en-US">
                    <a:noFill/>
                  </a:rPr>
                  <a:t> </a:t>
                </a:r>
              </a:p>
            </p:txBody>
          </p:sp>
        </mc:Fallback>
      </mc:AlternateContent>
      <p:sp>
        <p:nvSpPr>
          <p:cNvPr id="16" name="TextBox 15"/>
          <p:cNvSpPr txBox="1"/>
          <p:nvPr/>
        </p:nvSpPr>
        <p:spPr>
          <a:xfrm>
            <a:off x="8458200" y="3821668"/>
            <a:ext cx="600968" cy="369332"/>
          </a:xfrm>
          <a:prstGeom prst="rect">
            <a:avLst/>
          </a:prstGeom>
          <a:noFill/>
        </p:spPr>
        <p:txBody>
          <a:bodyPr wrap="square" rtlCol="0">
            <a:spAutoFit/>
          </a:bodyPr>
          <a:lstStyle/>
          <a:p>
            <a:r>
              <a:rPr lang="en-US" sz="1800" dirty="0"/>
              <a:t>(</a:t>
            </a:r>
            <a:r>
              <a:rPr lang="en-US" altLang="zh-CN" sz="1800" dirty="0"/>
              <a:t>29</a:t>
            </a:r>
            <a:r>
              <a:rPr lang="en-US" sz="1800" dirty="0"/>
              <a:t>)</a:t>
            </a:r>
          </a:p>
        </p:txBody>
      </p:sp>
      <p:sp>
        <p:nvSpPr>
          <p:cNvPr id="9" name="Rectangle 8"/>
          <p:cNvSpPr/>
          <p:nvPr/>
        </p:nvSpPr>
        <p:spPr>
          <a:xfrm>
            <a:off x="156038" y="4397514"/>
            <a:ext cx="8946763" cy="707886"/>
          </a:xfrm>
          <a:prstGeom prst="rect">
            <a:avLst/>
          </a:prstGeom>
        </p:spPr>
        <p:txBody>
          <a:bodyPr wrap="square">
            <a:spAutoFit/>
          </a:bodyPr>
          <a:lstStyle/>
          <a:p>
            <a:r>
              <a:rPr lang="en-US" sz="2000" dirty="0">
                <a:solidFill>
                  <a:srgbClr val="000000"/>
                </a:solidFill>
              </a:rPr>
              <a:t>Equation (29) shows that the terms inside the brackets on both sides of the equal side need to be set equal, that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2151862" y="5257800"/>
                <a:ext cx="5424370" cy="894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r>
                        <a:rPr lang="en-US" sz="2000" b="0" i="0" smtClean="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oMath>
                  </m:oMathPara>
                </a14:m>
                <a:endParaRPr lang="en-US" sz="2000" dirty="0"/>
              </a:p>
              <a:p>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151862" y="5257800"/>
                <a:ext cx="5424370" cy="894219"/>
              </a:xfrm>
              <a:prstGeom prst="rect">
                <a:avLst/>
              </a:prstGeom>
              <a:blipFill>
                <a:blip r:embed="rId6"/>
                <a:stretch>
                  <a:fillRect/>
                </a:stretch>
              </a:blipFill>
            </p:spPr>
            <p:txBody>
              <a:bodyPr/>
              <a:lstStyle/>
              <a:p>
                <a:r>
                  <a:rPr lang="en-US">
                    <a:noFill/>
                  </a:rPr>
                  <a:t> </a:t>
                </a:r>
              </a:p>
            </p:txBody>
          </p:sp>
        </mc:Fallback>
      </mc:AlternateContent>
      <p:sp>
        <p:nvSpPr>
          <p:cNvPr id="18" name="TextBox 17"/>
          <p:cNvSpPr txBox="1"/>
          <p:nvPr/>
        </p:nvSpPr>
        <p:spPr>
          <a:xfrm>
            <a:off x="8499399" y="5410200"/>
            <a:ext cx="720801" cy="369332"/>
          </a:xfrm>
          <a:prstGeom prst="rect">
            <a:avLst/>
          </a:prstGeom>
          <a:noFill/>
        </p:spPr>
        <p:txBody>
          <a:bodyPr wrap="square" rtlCol="0">
            <a:spAutoFit/>
          </a:bodyPr>
          <a:lstStyle/>
          <a:p>
            <a:r>
              <a:rPr lang="en-US" sz="1800" dirty="0"/>
              <a:t>(</a:t>
            </a:r>
            <a:r>
              <a:rPr lang="en-US" altLang="zh-CN" sz="1800" dirty="0"/>
              <a:t>30</a:t>
            </a:r>
            <a:r>
              <a:rPr lang="en-US" sz="1800" dirty="0"/>
              <a:t>)</a:t>
            </a:r>
          </a:p>
        </p:txBody>
      </p:sp>
      <p:sp>
        <p:nvSpPr>
          <p:cNvPr id="2" name="Slide Number Placeholder 1">
            <a:extLst>
              <a:ext uri="{FF2B5EF4-FFF2-40B4-BE49-F238E27FC236}">
                <a16:creationId xmlns:a16="http://schemas.microsoft.com/office/drawing/2014/main" id="{BD8C4C00-983C-0146-BE27-6C0782BB3DEC}"/>
              </a:ext>
            </a:extLst>
          </p:cNvPr>
          <p:cNvSpPr>
            <a:spLocks noGrp="1"/>
          </p:cNvSpPr>
          <p:nvPr>
            <p:ph type="sldNum" sz="quarter" idx="12"/>
          </p:nvPr>
        </p:nvSpPr>
        <p:spPr/>
        <p:txBody>
          <a:bodyPr/>
          <a:lstStyle/>
          <a:p>
            <a:fld id="{5B7A2384-8C5D-49F6-8259-B9A64ECD4852}" type="slidenum">
              <a:rPr lang="en-US" smtClean="0"/>
              <a:t>37</a:t>
            </a:fld>
            <a:endParaRPr lang="en-US"/>
          </a:p>
        </p:txBody>
      </p:sp>
      <p:sp>
        <p:nvSpPr>
          <p:cNvPr id="19" name="Text Placeholder 4">
            <a:extLst>
              <a:ext uri="{FF2B5EF4-FFF2-40B4-BE49-F238E27FC236}">
                <a16:creationId xmlns:a16="http://schemas.microsoft.com/office/drawing/2014/main" id="{C367E553-8EE7-4E33-AC3E-B3E3B201B8A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66730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2543" y="45576"/>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mc:AlternateContent xmlns:mc="http://schemas.openxmlformats.org/markup-compatibility/2006" xmlns:a14="http://schemas.microsoft.com/office/drawing/2010/main">
        <mc:Choice Requires="a14">
          <p:sp>
            <p:nvSpPr>
              <p:cNvPr id="17" name="TextBox 16"/>
              <p:cNvSpPr txBox="1"/>
              <p:nvPr/>
            </p:nvSpPr>
            <p:spPr>
              <a:xfrm>
                <a:off x="1524000" y="1239381"/>
                <a:ext cx="5424370" cy="894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r>
                        <a:rPr lang="en-US" sz="2000" b="0" i="0" smtClean="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r>
                        <a:rPr lang="en-US" sz="2000" i="1">
                          <a:latin typeface="Cambria Math" panose="02040503050406030204" pitchFamily="18" charset="0"/>
                        </a:rPr>
                        <m:t>]</m:t>
                      </m:r>
                    </m:oMath>
                  </m:oMathPara>
                </a14:m>
                <a:endParaRPr lang="en-US" sz="2000" dirty="0"/>
              </a:p>
              <a:p>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524000" y="1239381"/>
                <a:ext cx="5424370" cy="894219"/>
              </a:xfrm>
              <a:prstGeom prst="rect">
                <a:avLst/>
              </a:prstGeom>
              <a:blipFill>
                <a:blip r:embed="rId2"/>
                <a:stretch>
                  <a:fillRect/>
                </a:stretch>
              </a:blipFill>
            </p:spPr>
            <p:txBody>
              <a:bodyPr/>
              <a:lstStyle/>
              <a:p>
                <a:r>
                  <a:rPr lang="en-US">
                    <a:noFill/>
                  </a:rPr>
                  <a:t> </a:t>
                </a:r>
              </a:p>
            </p:txBody>
          </p:sp>
        </mc:Fallback>
      </mc:AlternateContent>
      <p:sp>
        <p:nvSpPr>
          <p:cNvPr id="18" name="TextBox 17"/>
          <p:cNvSpPr txBox="1"/>
          <p:nvPr/>
        </p:nvSpPr>
        <p:spPr>
          <a:xfrm>
            <a:off x="7915170" y="1371600"/>
            <a:ext cx="771630" cy="400110"/>
          </a:xfrm>
          <a:prstGeom prst="rect">
            <a:avLst/>
          </a:prstGeom>
          <a:noFill/>
        </p:spPr>
        <p:txBody>
          <a:bodyPr wrap="square" rtlCol="0">
            <a:spAutoFit/>
          </a:bodyPr>
          <a:lstStyle/>
          <a:p>
            <a:r>
              <a:rPr lang="en-US" sz="2000" dirty="0"/>
              <a:t>(</a:t>
            </a:r>
            <a:r>
              <a:rPr lang="en-US" altLang="zh-CN" sz="2000" dirty="0"/>
              <a:t>30</a:t>
            </a:r>
            <a:r>
              <a:rPr lang="en-US" sz="2000" dirty="0"/>
              <a:t>)</a:t>
            </a:r>
          </a:p>
        </p:txBody>
      </p:sp>
      <p:sp>
        <p:nvSpPr>
          <p:cNvPr id="2" name="Rectangle 1"/>
          <p:cNvSpPr/>
          <p:nvPr/>
        </p:nvSpPr>
        <p:spPr>
          <a:xfrm>
            <a:off x="171118" y="1905000"/>
            <a:ext cx="8744281" cy="400110"/>
          </a:xfrm>
          <a:prstGeom prst="rect">
            <a:avLst/>
          </a:prstGeom>
        </p:spPr>
        <p:txBody>
          <a:bodyPr wrap="square">
            <a:spAutoFit/>
          </a:bodyPr>
          <a:lstStyle/>
          <a:p>
            <a:r>
              <a:rPr lang="en-US" sz="2000" dirty="0">
                <a:solidFill>
                  <a:srgbClr val="000000"/>
                </a:solidFill>
              </a:rPr>
              <a:t>Simplify Equation (30) by dividing both sides of the equation by </a:t>
            </a:r>
            <a:r>
              <a:rPr lang="en-US" sz="2000" i="1" dirty="0">
                <a:solidFill>
                  <a:srgbClr val="000000"/>
                </a:solidFill>
              </a:rPr>
              <a:t>ZI</a:t>
            </a:r>
            <a:r>
              <a:rPr lang="en-US" sz="2000" i="1" baseline="-25000" dirty="0">
                <a:solidFill>
                  <a:srgbClr val="000000"/>
                </a:solidFill>
              </a:rPr>
              <a:t>T</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2895600" y="2488743"/>
                <a:ext cx="2817631" cy="8839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b="0" i="0" smtClean="0">
                          <a:latin typeface="Cambria Math" panose="02040503050406030204" pitchFamily="18" charset="0"/>
                        </a:rPr>
                        <m:t>=</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oMath>
                  </m:oMathPara>
                </a14:m>
                <a:endParaRPr lang="en-US" sz="2000" dirty="0"/>
              </a:p>
              <a:p>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895600" y="2488743"/>
                <a:ext cx="2817631" cy="883960"/>
              </a:xfrm>
              <a:prstGeom prst="rect">
                <a:avLst/>
              </a:prstGeom>
              <a:blipFill>
                <a:blip r:embed="rId3"/>
                <a:stretch>
                  <a:fillRect/>
                </a:stretch>
              </a:blipFill>
            </p:spPr>
            <p:txBody>
              <a:bodyPr/>
              <a:lstStyle/>
              <a:p>
                <a:r>
                  <a:rPr lang="en-US">
                    <a:noFill/>
                  </a:rPr>
                  <a:t> </a:t>
                </a:r>
              </a:p>
            </p:txBody>
          </p:sp>
        </mc:Fallback>
      </mc:AlternateContent>
      <p:sp>
        <p:nvSpPr>
          <p:cNvPr id="20" name="TextBox 19"/>
          <p:cNvSpPr txBox="1"/>
          <p:nvPr/>
        </p:nvSpPr>
        <p:spPr>
          <a:xfrm>
            <a:off x="7915170" y="2635428"/>
            <a:ext cx="771630" cy="400110"/>
          </a:xfrm>
          <a:prstGeom prst="rect">
            <a:avLst/>
          </a:prstGeom>
          <a:noFill/>
        </p:spPr>
        <p:txBody>
          <a:bodyPr wrap="square" rtlCol="0">
            <a:spAutoFit/>
          </a:bodyPr>
          <a:lstStyle/>
          <a:p>
            <a:r>
              <a:rPr lang="en-US" sz="2000" dirty="0"/>
              <a:t>(</a:t>
            </a:r>
            <a:r>
              <a:rPr lang="en-US" altLang="zh-CN" sz="2000" dirty="0"/>
              <a:t>31</a:t>
            </a:r>
            <a:r>
              <a:rPr lang="en-US" sz="2000" dirty="0"/>
              <a:t>)</a:t>
            </a:r>
          </a:p>
        </p:txBody>
      </p:sp>
      <p:sp>
        <p:nvSpPr>
          <p:cNvPr id="4" name="Rectangle 3"/>
          <p:cNvSpPr/>
          <p:nvPr/>
        </p:nvSpPr>
        <p:spPr>
          <a:xfrm>
            <a:off x="228600" y="3205164"/>
            <a:ext cx="8763000" cy="400110"/>
          </a:xfrm>
          <a:prstGeom prst="rect">
            <a:avLst/>
          </a:prstGeom>
        </p:spPr>
        <p:txBody>
          <a:bodyPr wrap="square">
            <a:spAutoFit/>
          </a:bodyPr>
          <a:lstStyle/>
          <a:p>
            <a:r>
              <a:rPr lang="en-US" sz="2000" dirty="0">
                <a:solidFill>
                  <a:srgbClr val="000000"/>
                </a:solidFill>
              </a:rPr>
              <a:t>Solve Equation (31) for </a:t>
            </a:r>
            <a:r>
              <a:rPr lang="en-US" sz="2000" i="1" dirty="0">
                <a:solidFill>
                  <a:srgbClr val="000000"/>
                </a:solidFill>
              </a:rPr>
              <a:t>k</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3886200" y="3613981"/>
                <a:ext cx="1318887" cy="5846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𝑘</m:t>
                      </m:r>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0.5−</m:t>
                          </m:r>
                          <m:r>
                            <a:rPr lang="en-US" sz="2000" b="0" i="1" smtClean="0">
                              <a:latin typeface="Cambria Math" panose="02040503050406030204" pitchFamily="18" charset="0"/>
                            </a:rPr>
                            <m:t>𝑐</m:t>
                          </m:r>
                        </m:num>
                        <m:den>
                          <m:r>
                            <a:rPr lang="en-US" sz="2000" b="0" i="1" smtClean="0">
                              <a:latin typeface="Cambria Math" panose="02040503050406030204" pitchFamily="18" charset="0"/>
                            </a:rPr>
                            <m:t>1−</m:t>
                          </m:r>
                          <m:r>
                            <a:rPr lang="en-US" sz="2000" b="0" i="1" smtClean="0">
                              <a:latin typeface="Cambria Math" panose="02040503050406030204" pitchFamily="18" charset="0"/>
                            </a:rPr>
                            <m:t>𝑐</m:t>
                          </m:r>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886200" y="3613981"/>
                <a:ext cx="1318887" cy="584647"/>
              </a:xfrm>
              <a:prstGeom prst="rect">
                <a:avLst/>
              </a:prstGeom>
              <a:blipFill>
                <a:blip r:embed="rId4"/>
                <a:stretch>
                  <a:fillRect/>
                </a:stretch>
              </a:blipFill>
            </p:spPr>
            <p:txBody>
              <a:bodyPr/>
              <a:lstStyle/>
              <a:p>
                <a:r>
                  <a:rPr lang="en-US">
                    <a:noFill/>
                  </a:rPr>
                  <a:t> </a:t>
                </a:r>
              </a:p>
            </p:txBody>
          </p:sp>
        </mc:Fallback>
      </mc:AlternateContent>
      <p:sp>
        <p:nvSpPr>
          <p:cNvPr id="22" name="TextBox 21"/>
          <p:cNvSpPr txBox="1"/>
          <p:nvPr/>
        </p:nvSpPr>
        <p:spPr>
          <a:xfrm>
            <a:off x="7920425" y="3760666"/>
            <a:ext cx="766375" cy="400110"/>
          </a:xfrm>
          <a:prstGeom prst="rect">
            <a:avLst/>
          </a:prstGeom>
          <a:noFill/>
        </p:spPr>
        <p:txBody>
          <a:bodyPr wrap="square" rtlCol="0">
            <a:spAutoFit/>
          </a:bodyPr>
          <a:lstStyle/>
          <a:p>
            <a:r>
              <a:rPr lang="en-US" sz="2000" dirty="0"/>
              <a:t>(</a:t>
            </a:r>
            <a:r>
              <a:rPr lang="en-US" altLang="zh-CN" sz="2000" dirty="0"/>
              <a:t>32</a:t>
            </a:r>
            <a:r>
              <a:rPr lang="en-US" sz="2000" dirty="0"/>
              <a:t>)</a:t>
            </a:r>
          </a:p>
        </p:txBody>
      </p:sp>
      <p:sp>
        <p:nvSpPr>
          <p:cNvPr id="14" name="Rectangle 13"/>
          <p:cNvSpPr/>
          <p:nvPr/>
        </p:nvSpPr>
        <p:spPr>
          <a:xfrm>
            <a:off x="171118" y="4321314"/>
            <a:ext cx="8972881" cy="707886"/>
          </a:xfrm>
          <a:prstGeom prst="rect">
            <a:avLst/>
          </a:prstGeom>
        </p:spPr>
        <p:txBody>
          <a:bodyPr wrap="square">
            <a:spAutoFit/>
          </a:bodyPr>
          <a:lstStyle/>
          <a:p>
            <a:r>
              <a:rPr lang="en-US" sz="2000" dirty="0">
                <a:solidFill>
                  <a:srgbClr val="000000"/>
                </a:solidFill>
              </a:rPr>
              <a:t>The same procedure can be followed for the power loss model. The total three-phase power loss in Fig.11 is given by</a:t>
            </a:r>
            <a:endParaRPr lang="en-US" sz="2000" dirty="0">
              <a:solidFill>
                <a:srgbClr val="000000"/>
              </a:solidFill>
              <a:effectLst/>
            </a:endParaRPr>
          </a:p>
        </p:txBody>
      </p:sp>
      <p:sp>
        <p:nvSpPr>
          <p:cNvPr id="23" name="TextBox 22"/>
          <p:cNvSpPr txBox="1"/>
          <p:nvPr/>
        </p:nvSpPr>
        <p:spPr>
          <a:xfrm>
            <a:off x="5851521" y="5884478"/>
            <a:ext cx="2860692" cy="276999"/>
          </a:xfrm>
          <a:prstGeom prst="rect">
            <a:avLst/>
          </a:prstGeom>
          <a:noFill/>
        </p:spPr>
        <p:txBody>
          <a:bodyPr wrap="square" rtlCol="0">
            <a:spAutoFit/>
          </a:bodyPr>
          <a:lstStyle/>
          <a:p>
            <a:pPr algn="ctr"/>
            <a:r>
              <a:rPr lang="en-US" sz="1200" dirty="0"/>
              <a:t>Fig.11 General exact lumped load model</a:t>
            </a:r>
          </a:p>
        </p:txBody>
      </p:sp>
      <p:pic>
        <p:nvPicPr>
          <p:cNvPr id="24" name="Picture 23"/>
          <p:cNvPicPr>
            <a:picLocks noChangeAspect="1"/>
          </p:cNvPicPr>
          <p:nvPr/>
        </p:nvPicPr>
        <p:blipFill>
          <a:blip r:embed="rId5"/>
          <a:stretch>
            <a:fillRect/>
          </a:stretch>
        </p:blipFill>
        <p:spPr>
          <a:xfrm>
            <a:off x="5460932" y="4724400"/>
            <a:ext cx="3641870" cy="1241429"/>
          </a:xfrm>
          <a:prstGeom prst="rect">
            <a:avLst/>
          </a:prstGeom>
        </p:spPr>
      </p:pic>
      <mc:AlternateContent xmlns:mc="http://schemas.openxmlformats.org/markup-compatibility/2006" xmlns:a14="http://schemas.microsoft.com/office/drawing/2010/main">
        <mc:Choice Requires="a14">
          <p:sp>
            <p:nvSpPr>
              <p:cNvPr id="25" name="TextBox 24"/>
              <p:cNvSpPr txBox="1"/>
              <p:nvPr/>
            </p:nvSpPr>
            <p:spPr>
              <a:xfrm>
                <a:off x="41198" y="5181600"/>
                <a:ext cx="4509984" cy="6319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r>
                            <a:rPr lang="en-US" sz="2000" b="0" i="1" smtClean="0">
                              <a:latin typeface="Cambria Math" panose="02040503050406030204" pitchFamily="18" charset="0"/>
                            </a:rPr>
                            <m:t>_</m:t>
                          </m:r>
                          <m:r>
                            <a:rPr lang="en-US" sz="2000" b="0" i="1" smtClean="0">
                              <a:latin typeface="Cambria Math" panose="02040503050406030204" pitchFamily="18" charset="0"/>
                            </a:rPr>
                            <m:t>𝑡𝑜𝑡𝑎𝑙</m:t>
                          </m:r>
                        </m:sub>
                      </m:sSub>
                      <m:r>
                        <a:rPr lang="en-US" sz="2000" i="1">
                          <a:latin typeface="Cambria Math" panose="02040503050406030204" pitchFamily="18" charset="0"/>
                        </a:rPr>
                        <m:t>=3</m:t>
                      </m:r>
                      <m:r>
                        <a:rPr lang="en-US" sz="2000" i="1" smtClean="0">
                          <a:latin typeface="Cambria Math" panose="02040503050406030204" pitchFamily="18" charset="0"/>
                        </a:rPr>
                        <m:t> </m:t>
                      </m:r>
                      <m:r>
                        <a:rPr lang="en-US" sz="2000" i="1">
                          <a:latin typeface="Cambria Math" panose="02040503050406030204" pitchFamily="18" charset="0"/>
                        </a:rPr>
                        <m:t>[</m:t>
                      </m:r>
                      <m:r>
                        <a:rPr lang="en-US" sz="2000" i="1" smtClean="0">
                          <a:latin typeface="Cambria Math" panose="02040503050406030204" pitchFamily="18" charset="0"/>
                        </a:rPr>
                        <m:t>𝑘</m:t>
                      </m:r>
                      <m:r>
                        <a:rPr lang="en-US" sz="2000" b="0" i="1" smtClean="0">
                          <a:latin typeface="Cambria Math" panose="02040503050406030204" pitchFamily="18" charset="0"/>
                        </a:rPr>
                        <m:t>∗</m:t>
                      </m:r>
                      <m:r>
                        <a:rPr lang="en-US" sz="2000" i="1" smtClean="0">
                          <a:latin typeface="Cambria Math" panose="02040503050406030204" pitchFamily="18" charset="0"/>
                        </a:rPr>
                        <m:t>𝑅</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oMath>
                  </m:oMathPara>
                </a14:m>
                <a:endParaRPr lang="en-US" sz="2000" i="1" dirty="0">
                  <a:latin typeface="Cambria Math" panose="02040503050406030204" pitchFamily="18" charset="0"/>
                </a:endParaRPr>
              </a:p>
              <a:p>
                <a:r>
                  <a:rPr lang="en-US" sz="2000" b="0" dirty="0"/>
                  <a:t>                           </a:t>
                </a:r>
                <a14:m>
                  <m:oMath xmlns:m="http://schemas.openxmlformats.org/officeDocument/2006/math">
                    <m:r>
                      <a:rPr lang="en-US" sz="2000" b="0" i="1" smtClean="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b="0" i="1" smtClean="0">
                        <a:latin typeface="Cambria Math" panose="02040503050406030204" pitchFamily="18" charset="0"/>
                      </a:rPr>
                      <m:t>𝑅</m:t>
                    </m:r>
                    <m:r>
                      <a:rPr lang="en-US" sz="2000" i="1">
                        <a:latin typeface="Cambria Math" panose="02040503050406030204" pitchFamily="18" charset="0"/>
                      </a:rPr>
                      <m:t>∗</m:t>
                    </m:r>
                    <m:sSup>
                      <m:sSupPr>
                        <m:ctrlPr>
                          <a:rPr lang="en-US" sz="2000" i="1" smtClean="0">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r>
                          <a:rPr lang="en-US" sz="2000" i="1">
                            <a:latin typeface="Cambria Math" panose="02040503050406030204" pitchFamily="18" charset="0"/>
                          </a:rPr>
                          <m:t>)</m:t>
                        </m:r>
                      </m:e>
                      <m:sup>
                        <m:r>
                          <a:rPr lang="en-US" sz="2000" b="0" i="1" smtClean="0">
                            <a:latin typeface="Cambria Math" panose="02040503050406030204" pitchFamily="18" charset="0"/>
                          </a:rPr>
                          <m:t>2</m:t>
                        </m:r>
                      </m:sup>
                    </m:sSup>
                    <m:r>
                      <a:rPr lang="en-US" sz="2000" i="1">
                        <a:latin typeface="Cambria Math" panose="02040503050406030204" pitchFamily="18" charset="0"/>
                      </a:rPr>
                      <m:t>]</m:t>
                    </m:r>
                  </m:oMath>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41198" y="5181600"/>
                <a:ext cx="4509984" cy="631968"/>
              </a:xfrm>
              <a:prstGeom prst="rect">
                <a:avLst/>
              </a:prstGeom>
              <a:blipFill>
                <a:blip r:embed="rId6"/>
                <a:stretch>
                  <a:fillRect r="-2703" b="-17308"/>
                </a:stretch>
              </a:blipFill>
            </p:spPr>
            <p:txBody>
              <a:bodyPr/>
              <a:lstStyle/>
              <a:p>
                <a:r>
                  <a:rPr lang="en-US">
                    <a:noFill/>
                  </a:rPr>
                  <a:t> </a:t>
                </a:r>
              </a:p>
            </p:txBody>
          </p:sp>
        </mc:Fallback>
      </mc:AlternateContent>
      <p:sp>
        <p:nvSpPr>
          <p:cNvPr id="26" name="TextBox 25"/>
          <p:cNvSpPr txBox="1"/>
          <p:nvPr/>
        </p:nvSpPr>
        <p:spPr>
          <a:xfrm>
            <a:off x="4718645" y="5181600"/>
            <a:ext cx="742287" cy="400110"/>
          </a:xfrm>
          <a:prstGeom prst="rect">
            <a:avLst/>
          </a:prstGeom>
          <a:noFill/>
        </p:spPr>
        <p:txBody>
          <a:bodyPr wrap="square" rtlCol="0">
            <a:spAutoFit/>
          </a:bodyPr>
          <a:lstStyle/>
          <a:p>
            <a:r>
              <a:rPr lang="en-US" sz="2000" dirty="0"/>
              <a:t>(</a:t>
            </a:r>
            <a:r>
              <a:rPr lang="en-US" altLang="zh-CN" sz="2000" dirty="0"/>
              <a:t>33</a:t>
            </a:r>
            <a:r>
              <a:rPr lang="en-US" sz="2000" dirty="0"/>
              <a:t>)</a:t>
            </a:r>
          </a:p>
        </p:txBody>
      </p:sp>
      <p:sp>
        <p:nvSpPr>
          <p:cNvPr id="27" name="TextBox 26"/>
          <p:cNvSpPr txBox="1"/>
          <p:nvPr/>
        </p:nvSpPr>
        <p:spPr>
          <a:xfrm>
            <a:off x="3704896" y="2971800"/>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2971800"/>
            <a:ext cx="65" cy="307777"/>
          </a:xfrm>
          <a:prstGeom prst="rect">
            <a:avLst/>
          </a:prstGeom>
          <a:noFill/>
        </p:spPr>
        <p:txBody>
          <a:bodyPr wrap="none" lIns="0" tIns="0" rIns="0" bIns="0" rtlCol="0">
            <a:spAutoFit/>
          </a:bodyPr>
          <a:lstStyle/>
          <a:p>
            <a:endParaRPr lang="en-US" sz="2000" dirty="0"/>
          </a:p>
        </p:txBody>
      </p:sp>
      <p:sp>
        <p:nvSpPr>
          <p:cNvPr id="3" name="Slide Number Placeholder 2">
            <a:extLst>
              <a:ext uri="{FF2B5EF4-FFF2-40B4-BE49-F238E27FC236}">
                <a16:creationId xmlns:a16="http://schemas.microsoft.com/office/drawing/2014/main" id="{381356B4-36CC-BA45-9A2A-0606DF9E72A1}"/>
              </a:ext>
            </a:extLst>
          </p:cNvPr>
          <p:cNvSpPr>
            <a:spLocks noGrp="1"/>
          </p:cNvSpPr>
          <p:nvPr>
            <p:ph type="sldNum" sz="quarter" idx="12"/>
          </p:nvPr>
        </p:nvSpPr>
        <p:spPr/>
        <p:txBody>
          <a:bodyPr/>
          <a:lstStyle/>
          <a:p>
            <a:fld id="{5B7A2384-8C5D-49F6-8259-B9A64ECD4852}" type="slidenum">
              <a:rPr lang="en-US" sz="1100" smtClean="0"/>
              <a:t>38</a:t>
            </a:fld>
            <a:endParaRPr lang="en-US" sz="1100"/>
          </a:p>
        </p:txBody>
      </p:sp>
      <p:sp>
        <p:nvSpPr>
          <p:cNvPr id="29" name="Text Placeholder 4">
            <a:extLst>
              <a:ext uri="{FF2B5EF4-FFF2-40B4-BE49-F238E27FC236}">
                <a16:creationId xmlns:a16="http://schemas.microsoft.com/office/drawing/2014/main" id="{C0D5A5E3-7B15-4F31-9A98-8C7DD51FE78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0176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0"/>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mc:AlternateContent xmlns:mc="http://schemas.openxmlformats.org/markup-compatibility/2006" xmlns:a14="http://schemas.microsoft.com/office/drawing/2010/main">
        <mc:Choice Requires="a14">
          <p:sp>
            <p:nvSpPr>
              <p:cNvPr id="17" name="TextBox 16"/>
              <p:cNvSpPr txBox="1"/>
              <p:nvPr/>
            </p:nvSpPr>
            <p:spPr>
              <a:xfrm>
                <a:off x="1333321" y="1524000"/>
                <a:ext cx="6314229" cy="6319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𝑙𝑜𝑠𝑠</m:t>
                          </m:r>
                          <m:r>
                            <a:rPr lang="en-US" sz="2000" i="1">
                              <a:latin typeface="Cambria Math" panose="02040503050406030204" pitchFamily="18" charset="0"/>
                            </a:rPr>
                            <m:t>_</m:t>
                          </m:r>
                          <m:r>
                            <a:rPr lang="en-US" sz="2000" i="1">
                              <a:latin typeface="Cambria Math" panose="02040503050406030204" pitchFamily="18" charset="0"/>
                            </a:rPr>
                            <m:t>𝑡𝑜𝑡𝑎𝑙</m:t>
                          </m:r>
                        </m:sub>
                      </m:sSub>
                      <m:r>
                        <a:rPr lang="en-US" sz="2000" i="1">
                          <a:latin typeface="Cambria Math" panose="02040503050406030204" pitchFamily="18" charset="0"/>
                        </a:rPr>
                        <m:t>=3 [</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oMath>
                  </m:oMathPara>
                </a14:m>
                <a:endParaRPr lang="en-US" sz="2000" dirty="0"/>
              </a:p>
              <a:p>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333321" y="1524000"/>
                <a:ext cx="6314229" cy="631968"/>
              </a:xfrm>
              <a:prstGeom prst="rect">
                <a:avLst/>
              </a:prstGeom>
              <a:blipFill>
                <a:blip r:embed="rId2"/>
                <a:stretch>
                  <a:fillRect/>
                </a:stretch>
              </a:blipFill>
            </p:spPr>
            <p:txBody>
              <a:bodyPr/>
              <a:lstStyle/>
              <a:p>
                <a:r>
                  <a:rPr lang="en-US">
                    <a:noFill/>
                  </a:rPr>
                  <a:t> </a:t>
                </a:r>
              </a:p>
            </p:txBody>
          </p:sp>
        </mc:Fallback>
      </mc:AlternateContent>
      <p:sp>
        <p:nvSpPr>
          <p:cNvPr id="18" name="TextBox 17"/>
          <p:cNvSpPr txBox="1"/>
          <p:nvPr/>
        </p:nvSpPr>
        <p:spPr>
          <a:xfrm>
            <a:off x="8389790" y="1447800"/>
            <a:ext cx="709380" cy="400110"/>
          </a:xfrm>
          <a:prstGeom prst="rect">
            <a:avLst/>
          </a:prstGeom>
          <a:noFill/>
        </p:spPr>
        <p:txBody>
          <a:bodyPr wrap="square" rtlCol="0">
            <a:spAutoFit/>
          </a:bodyPr>
          <a:lstStyle/>
          <a:p>
            <a:r>
              <a:rPr lang="en-US" sz="2000" dirty="0"/>
              <a:t>(</a:t>
            </a:r>
            <a:r>
              <a:rPr lang="en-US" altLang="zh-CN" sz="2000" dirty="0"/>
              <a:t>33</a:t>
            </a:r>
            <a:r>
              <a:rPr lang="en-US" sz="2000" dirty="0"/>
              <a:t>)</a:t>
            </a:r>
          </a:p>
        </p:txBody>
      </p:sp>
      <p:sp>
        <p:nvSpPr>
          <p:cNvPr id="27" name="TextBox 26"/>
          <p:cNvSpPr txBox="1"/>
          <p:nvPr/>
        </p:nvSpPr>
        <p:spPr>
          <a:xfrm>
            <a:off x="3704896" y="2971800"/>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2971800"/>
            <a:ext cx="65" cy="307777"/>
          </a:xfrm>
          <a:prstGeom prst="rect">
            <a:avLst/>
          </a:prstGeom>
          <a:noFill/>
        </p:spPr>
        <p:txBody>
          <a:bodyPr wrap="none" lIns="0" tIns="0" rIns="0" bIns="0" rtlCol="0">
            <a:spAutoFit/>
          </a:bodyPr>
          <a:lstStyle/>
          <a:p>
            <a:endParaRPr lang="en-US" sz="2000" dirty="0"/>
          </a:p>
        </p:txBody>
      </p:sp>
      <p:pic>
        <p:nvPicPr>
          <p:cNvPr id="29" name="Picture 28"/>
          <p:cNvPicPr>
            <a:picLocks noChangeAspect="1"/>
          </p:cNvPicPr>
          <p:nvPr/>
        </p:nvPicPr>
        <p:blipFill>
          <a:blip r:embed="rId3"/>
          <a:stretch>
            <a:fillRect/>
          </a:stretch>
        </p:blipFill>
        <p:spPr>
          <a:xfrm>
            <a:off x="44830" y="4505224"/>
            <a:ext cx="3445171" cy="1181201"/>
          </a:xfrm>
          <a:prstGeom prst="rect">
            <a:avLst/>
          </a:prstGeom>
        </p:spPr>
      </p:pic>
      <p:sp>
        <p:nvSpPr>
          <p:cNvPr id="30" name="TextBox 29"/>
          <p:cNvSpPr txBox="1"/>
          <p:nvPr/>
        </p:nvSpPr>
        <p:spPr>
          <a:xfrm>
            <a:off x="179571" y="5669375"/>
            <a:ext cx="3354113" cy="400110"/>
          </a:xfrm>
          <a:prstGeom prst="rect">
            <a:avLst/>
          </a:prstGeom>
          <a:noFill/>
        </p:spPr>
        <p:txBody>
          <a:bodyPr wrap="square" rtlCol="0">
            <a:spAutoFit/>
          </a:bodyPr>
          <a:lstStyle/>
          <a:p>
            <a:pPr algn="ctr"/>
            <a:r>
              <a:rPr lang="en-US" sz="2000" dirty="0"/>
              <a:t>Fig.10 Power loss model</a:t>
            </a:r>
          </a:p>
        </p:txBody>
      </p:sp>
      <p:sp>
        <p:nvSpPr>
          <p:cNvPr id="31" name="Rectangle 30"/>
          <p:cNvSpPr/>
          <p:nvPr/>
        </p:nvSpPr>
        <p:spPr>
          <a:xfrm>
            <a:off x="-316345" y="1962090"/>
            <a:ext cx="9108977" cy="400110"/>
          </a:xfrm>
          <a:prstGeom prst="rect">
            <a:avLst/>
          </a:prstGeom>
        </p:spPr>
        <p:txBody>
          <a:bodyPr wrap="square">
            <a:spAutoFit/>
          </a:bodyPr>
          <a:lstStyle/>
          <a:p>
            <a:pPr lvl="1"/>
            <a:r>
              <a:rPr lang="en-US" sz="2000" dirty="0">
                <a:solidFill>
                  <a:srgbClr val="000000"/>
                </a:solidFill>
              </a:rPr>
              <a:t>The model for the power loss of Fig.10 gives the total three-phase power loss as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2" name="TextBox 31"/>
              <p:cNvSpPr txBox="1"/>
              <p:nvPr/>
            </p:nvSpPr>
            <p:spPr>
              <a:xfrm>
                <a:off x="2900879" y="2466788"/>
                <a:ext cx="3331874" cy="8860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𝑙𝑜𝑠𝑠</m:t>
                          </m:r>
                          <m:r>
                            <a:rPr lang="en-US" sz="2000" i="1">
                              <a:latin typeface="Cambria Math" panose="02040503050406030204" pitchFamily="18" charset="0"/>
                            </a:rPr>
                            <m:t>_</m:t>
                          </m:r>
                          <m:r>
                            <a:rPr lang="en-US" sz="2000" i="1">
                              <a:latin typeface="Cambria Math" panose="02040503050406030204" pitchFamily="18" charset="0"/>
                            </a:rPr>
                            <m:t>𝑡𝑜𝑡𝑎𝑙</m:t>
                          </m:r>
                        </m:sub>
                      </m:sSub>
                      <m:r>
                        <a:rPr lang="en-US" sz="2000" i="1">
                          <a:latin typeface="Cambria Math" panose="02040503050406030204" pitchFamily="18" charset="0"/>
                        </a:rPr>
                        <m:t>=3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oMath>
                  </m:oMathPara>
                </a14:m>
                <a:endParaRPr lang="en-US" sz="2000" dirty="0"/>
              </a:p>
              <a:p>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900879" y="2466788"/>
                <a:ext cx="3331874" cy="886012"/>
              </a:xfrm>
              <a:prstGeom prst="rect">
                <a:avLst/>
              </a:prstGeom>
              <a:blipFill>
                <a:blip r:embed="rId4"/>
                <a:stretch>
                  <a:fillRect/>
                </a:stretch>
              </a:blipFill>
            </p:spPr>
            <p:txBody>
              <a:bodyPr/>
              <a:lstStyle/>
              <a:p>
                <a:r>
                  <a:rPr lang="en-US">
                    <a:noFill/>
                  </a:rPr>
                  <a:t> </a:t>
                </a:r>
              </a:p>
            </p:txBody>
          </p:sp>
        </mc:Fallback>
      </mc:AlternateContent>
      <p:sp>
        <p:nvSpPr>
          <p:cNvPr id="33" name="TextBox 32"/>
          <p:cNvSpPr txBox="1"/>
          <p:nvPr/>
        </p:nvSpPr>
        <p:spPr>
          <a:xfrm>
            <a:off x="8389790" y="2571690"/>
            <a:ext cx="709380" cy="400110"/>
          </a:xfrm>
          <a:prstGeom prst="rect">
            <a:avLst/>
          </a:prstGeom>
          <a:noFill/>
        </p:spPr>
        <p:txBody>
          <a:bodyPr wrap="square" rtlCol="0">
            <a:spAutoFit/>
          </a:bodyPr>
          <a:lstStyle/>
          <a:p>
            <a:r>
              <a:rPr lang="en-US" sz="2000" dirty="0"/>
              <a:t>(</a:t>
            </a:r>
            <a:r>
              <a:rPr lang="en-US" altLang="zh-CN" sz="2000" dirty="0"/>
              <a:t>34</a:t>
            </a:r>
            <a:r>
              <a:rPr lang="en-US" sz="2000" dirty="0"/>
              <a:t>)</a:t>
            </a:r>
          </a:p>
        </p:txBody>
      </p:sp>
      <p:sp>
        <p:nvSpPr>
          <p:cNvPr id="3" name="Rectangle 2"/>
          <p:cNvSpPr/>
          <p:nvPr/>
        </p:nvSpPr>
        <p:spPr>
          <a:xfrm>
            <a:off x="157980" y="3124200"/>
            <a:ext cx="9062219" cy="400110"/>
          </a:xfrm>
          <a:prstGeom prst="rect">
            <a:avLst/>
          </a:prstGeom>
        </p:spPr>
        <p:txBody>
          <a:bodyPr wrap="square">
            <a:spAutoFit/>
          </a:bodyPr>
          <a:lstStyle/>
          <a:p>
            <a:r>
              <a:rPr lang="en-US" sz="2000" dirty="0">
                <a:solidFill>
                  <a:srgbClr val="000000"/>
                </a:solidFill>
              </a:rPr>
              <a:t>Equate the terms inside the brackets of Equations (33) and (34) and simplify: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4" name="TextBox 33"/>
              <p:cNvSpPr txBox="1"/>
              <p:nvPr/>
            </p:nvSpPr>
            <p:spPr>
              <a:xfrm>
                <a:off x="1310279" y="3805828"/>
                <a:ext cx="6155531" cy="766172"/>
              </a:xfrm>
              <a:prstGeom prst="rect">
                <a:avLst/>
              </a:prstGeom>
              <a:noFill/>
            </p:spPr>
            <p:txBody>
              <a:bodyPr wrap="none" lIns="0" tIns="0" rIns="0" bIns="0" rtlCol="0">
                <a:spAutoFit/>
              </a:bodyPr>
              <a:lstStyle/>
              <a:p>
                <a14:m>
                  <m:oMath xmlns:m="http://schemas.openxmlformats.org/officeDocument/2006/math">
                    <m:r>
                      <a:rPr lang="en-US" sz="2000" i="1" smtClean="0">
                        <a:latin typeface="Cambria Math" panose="02040503050406030204" pitchFamily="18" charset="0"/>
                      </a:rPr>
                      <m:t>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e>
                    </m:d>
                    <m:r>
                      <a:rPr lang="en-US" sz="2000" b="0" i="1" smtClean="0">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oMath>
                </a14:m>
                <a:endParaRPr lang="en-US" sz="2000" dirty="0"/>
              </a:p>
              <a:p>
                <a:endParaRPr lang="en-US" sz="2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310279" y="3805828"/>
                <a:ext cx="6155531" cy="766172"/>
              </a:xfrm>
              <a:prstGeom prst="rect">
                <a:avLst/>
              </a:prstGeom>
              <a:blipFill>
                <a:blip r:embed="rId5"/>
                <a:stretch>
                  <a:fillRect/>
                </a:stretch>
              </a:blipFill>
            </p:spPr>
            <p:txBody>
              <a:bodyPr/>
              <a:lstStyle/>
              <a:p>
                <a:r>
                  <a:rPr lang="en-US">
                    <a:noFill/>
                  </a:rPr>
                  <a:t> </a:t>
                </a:r>
              </a:p>
            </p:txBody>
          </p:sp>
        </mc:Fallback>
      </mc:AlternateContent>
      <p:sp>
        <p:nvSpPr>
          <p:cNvPr id="35" name="TextBox 34"/>
          <p:cNvSpPr txBox="1"/>
          <p:nvPr/>
        </p:nvSpPr>
        <p:spPr>
          <a:xfrm>
            <a:off x="8406915" y="4741881"/>
            <a:ext cx="692255" cy="400110"/>
          </a:xfrm>
          <a:prstGeom prst="rect">
            <a:avLst/>
          </a:prstGeom>
          <a:noFill/>
        </p:spPr>
        <p:txBody>
          <a:bodyPr wrap="square" rtlCol="0">
            <a:spAutoFit/>
          </a:bodyPr>
          <a:lstStyle/>
          <a:p>
            <a:r>
              <a:rPr lang="en-US" sz="2000" dirty="0"/>
              <a:t>(</a:t>
            </a:r>
            <a:r>
              <a:rPr lang="en-US" altLang="zh-CN" sz="2000" dirty="0"/>
              <a:t>35</a:t>
            </a:r>
            <a:r>
              <a:rPr lang="en-US" sz="2000" dirty="0"/>
              <a:t>)</a:t>
            </a:r>
          </a:p>
        </p:txBody>
      </p:sp>
      <mc:AlternateContent xmlns:mc="http://schemas.openxmlformats.org/markup-compatibility/2006" xmlns:a14="http://schemas.microsoft.com/office/drawing/2010/main">
        <mc:Choice Requires="a14">
          <p:sp>
            <p:nvSpPr>
              <p:cNvPr id="36" name="TextBox 35"/>
              <p:cNvSpPr txBox="1"/>
              <p:nvPr/>
            </p:nvSpPr>
            <p:spPr>
              <a:xfrm>
                <a:off x="4495800" y="4285214"/>
                <a:ext cx="2577116" cy="743986"/>
              </a:xfrm>
              <a:prstGeom prst="rect">
                <a:avLst/>
              </a:prstGeom>
              <a:noFill/>
            </p:spPr>
            <p:txBody>
              <a:bodyPr wrap="none" lIns="0" tIns="0" rIns="0" bIns="0" rtlCol="0">
                <a:spAutoFit/>
              </a:bodyPr>
              <a:lstStyle/>
              <a:p>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r>
                      <a:rPr lang="en-US" sz="2000" b="0" i="1" smtClean="0">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𝑘</m:t>
                        </m:r>
                      </m:e>
                    </m:d>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m:t>
                    </m:r>
                  </m:oMath>
                </a14:m>
                <a:endParaRPr lang="en-US" sz="2000" dirty="0"/>
              </a:p>
              <a:p>
                <a:endParaRPr lang="en-US" sz="20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495800" y="4285214"/>
                <a:ext cx="2577116" cy="743986"/>
              </a:xfrm>
              <a:prstGeom prst="rect">
                <a:avLst/>
              </a:prstGeom>
              <a:blipFill>
                <a:blip r:embed="rId6"/>
                <a:stretch>
                  <a:fillRect l="-2607" r="-40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581400" y="4748454"/>
                <a:ext cx="4698146" cy="436210"/>
              </a:xfrm>
              <a:prstGeom prst="rect">
                <a:avLst/>
              </a:prstGeom>
              <a:noFill/>
            </p:spPr>
            <p:txBody>
              <a:bodyPr wrap="none" lIns="0" tIns="0" rIns="0" bIns="0" rtlCol="0">
                <a:spAutoFit/>
              </a:bodyPr>
              <a:lstStyle/>
              <a:p>
                <a14:m>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r>
                      <a:rPr lang="en-US" sz="2000" b="0" i="1" smtClean="0">
                        <a:latin typeface="Cambria Math" panose="02040503050406030204" pitchFamily="18" charset="0"/>
                      </a:rPr>
                      <m:t>=</m:t>
                    </m:r>
                  </m:oMath>
                </a14:m>
                <a:r>
                  <a:rPr lang="en-US" sz="2000" dirty="0"/>
                  <a:t>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𝑐</m:t>
                            </m:r>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𝑐</m:t>
                            </m:r>
                          </m:e>
                          <m:sup>
                            <m:r>
                              <a:rPr lang="en-US" sz="2000" i="1">
                                <a:latin typeface="Cambria Math" panose="02040503050406030204" pitchFamily="18" charset="0"/>
                              </a:rPr>
                              <m:t>2</m:t>
                            </m:r>
                          </m:sup>
                        </m:sSup>
                      </m:e>
                    </m:d>
                    <m:r>
                      <a:rPr lang="en-US" sz="2000" i="1">
                        <a:latin typeface="Cambria Math" panose="02040503050406030204" pitchFamily="18" charset="0"/>
                      </a:rPr>
                      <m:t>=</m:t>
                    </m:r>
                    <m:r>
                      <m:rPr>
                        <m:nor/>
                      </m:rPr>
                      <a:rPr lang="en-US" sz="2000" dirty="0"/>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(1−</m:t>
                            </m:r>
                            <m:r>
                              <a:rPr lang="en-US" sz="2000" i="1">
                                <a:latin typeface="Cambria Math" panose="02040503050406030204" pitchFamily="18" charset="0"/>
                              </a:rPr>
                              <m:t>𝑐</m:t>
                            </m:r>
                          </m:e>
                          <m:sup>
                            <m:r>
                              <a:rPr lang="en-US" sz="2000" i="1">
                                <a:latin typeface="Cambria Math" panose="02040503050406030204" pitchFamily="18" charset="0"/>
                              </a:rPr>
                              <m:t>2</m:t>
                            </m:r>
                          </m:sup>
                        </m:sSup>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e>
                    </m:d>
                  </m:oMath>
                </a14:m>
                <a:endParaRPr lang="en-US"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581400" y="4748454"/>
                <a:ext cx="4698146" cy="436210"/>
              </a:xfrm>
              <a:prstGeom prst="rect">
                <a:avLst/>
              </a:prstGeom>
              <a:blipFill>
                <a:blip r:embed="rId7"/>
                <a:stretch>
                  <a:fillRect l="-1429" b="-1250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4A1AF48-6EA1-8648-B268-16F54B345CBD}"/>
              </a:ext>
            </a:extLst>
          </p:cNvPr>
          <p:cNvSpPr>
            <a:spLocks noGrp="1"/>
          </p:cNvSpPr>
          <p:nvPr>
            <p:ph type="sldNum" sz="quarter" idx="12"/>
          </p:nvPr>
        </p:nvSpPr>
        <p:spPr/>
        <p:txBody>
          <a:bodyPr/>
          <a:lstStyle/>
          <a:p>
            <a:fld id="{5B7A2384-8C5D-49F6-8259-B9A64ECD4852}" type="slidenum">
              <a:rPr lang="en-US" smtClean="0"/>
              <a:t>39</a:t>
            </a:fld>
            <a:endParaRPr lang="en-US"/>
          </a:p>
        </p:txBody>
      </p:sp>
      <p:sp>
        <p:nvSpPr>
          <p:cNvPr id="19" name="Text Placeholder 4">
            <a:extLst>
              <a:ext uri="{FF2B5EF4-FFF2-40B4-BE49-F238E27FC236}">
                <a16:creationId xmlns:a16="http://schemas.microsoft.com/office/drawing/2014/main" id="{A5B62DB6-25BA-42D9-84BC-EFC29E34083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3293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00200"/>
            <a:ext cx="8382000" cy="2308324"/>
          </a:xfrm>
          <a:prstGeom prst="rect">
            <a:avLst/>
          </a:prstGeom>
        </p:spPr>
        <p:txBody>
          <a:bodyPr wrap="square">
            <a:spAutoFit/>
          </a:bodyPr>
          <a:lstStyle/>
          <a:p>
            <a:pPr algn="just"/>
            <a:r>
              <a:rPr lang="en-US" sz="2400" dirty="0">
                <a:solidFill>
                  <a:srgbClr val="000000"/>
                </a:solidFill>
              </a:rPr>
              <a:t>All of the approximate methods of modeling and analysis will assume perfectly balanced three-phase systems. It will be assumed that all loads are balanced three phase and all line segments will be three phase and perfectly transposed. With these assumptions a single line-to-neutral equivalent circuit for the feeder will be used.</a:t>
            </a:r>
          </a:p>
        </p:txBody>
      </p:sp>
      <p:sp>
        <p:nvSpPr>
          <p:cNvPr id="4" name="Slide Number Placeholder 3">
            <a:extLst>
              <a:ext uri="{FF2B5EF4-FFF2-40B4-BE49-F238E27FC236}">
                <a16:creationId xmlns:a16="http://schemas.microsoft.com/office/drawing/2014/main" id="{56ED240E-F800-0F48-8F73-59D1A4F66498}"/>
              </a:ext>
            </a:extLst>
          </p:cNvPr>
          <p:cNvSpPr>
            <a:spLocks noGrp="1"/>
          </p:cNvSpPr>
          <p:nvPr>
            <p:ph type="sldNum" sz="quarter" idx="12"/>
          </p:nvPr>
        </p:nvSpPr>
        <p:spPr/>
        <p:txBody>
          <a:bodyPr/>
          <a:lstStyle/>
          <a:p>
            <a:fld id="{5B7A2384-8C5D-49F6-8259-B9A64ECD4852}" type="slidenum">
              <a:rPr lang="en-US" smtClean="0"/>
              <a:t>4</a:t>
            </a:fld>
            <a:endParaRPr lang="en-US"/>
          </a:p>
        </p:txBody>
      </p:sp>
      <p:sp>
        <p:nvSpPr>
          <p:cNvPr id="5" name="Rectangle 4">
            <a:extLst>
              <a:ext uri="{FF2B5EF4-FFF2-40B4-BE49-F238E27FC236}">
                <a16:creationId xmlns:a16="http://schemas.microsoft.com/office/drawing/2014/main" id="{25516B4C-169D-4CDF-AFE9-33F8C013EEBA}"/>
              </a:ext>
            </a:extLst>
          </p:cNvPr>
          <p:cNvSpPr/>
          <p:nvPr/>
        </p:nvSpPr>
        <p:spPr>
          <a:xfrm>
            <a:off x="333214" y="254199"/>
            <a:ext cx="707014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Approximate Method of Analysis</a:t>
            </a:r>
          </a:p>
        </p:txBody>
      </p:sp>
      <p:sp>
        <p:nvSpPr>
          <p:cNvPr id="6" name="Text Placeholder 4">
            <a:extLst>
              <a:ext uri="{FF2B5EF4-FFF2-40B4-BE49-F238E27FC236}">
                <a16:creationId xmlns:a16="http://schemas.microsoft.com/office/drawing/2014/main" id="{38E7E5B1-E155-46F5-B1FF-0897C3F35C5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90736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227147"/>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p:sp>
        <p:nvSpPr>
          <p:cNvPr id="18" name="TextBox 17"/>
          <p:cNvSpPr txBox="1"/>
          <p:nvPr/>
        </p:nvSpPr>
        <p:spPr>
          <a:xfrm>
            <a:off x="8229600" y="1657290"/>
            <a:ext cx="724232" cy="400110"/>
          </a:xfrm>
          <a:prstGeom prst="rect">
            <a:avLst/>
          </a:prstGeom>
          <a:noFill/>
        </p:spPr>
        <p:txBody>
          <a:bodyPr wrap="square" rtlCol="0">
            <a:spAutoFit/>
          </a:bodyPr>
          <a:lstStyle/>
          <a:p>
            <a:r>
              <a:rPr lang="en-US" sz="2000" dirty="0"/>
              <a:t>(</a:t>
            </a:r>
            <a:r>
              <a:rPr lang="en-US" altLang="zh-CN" sz="2000" dirty="0"/>
              <a:t>32</a:t>
            </a:r>
            <a:r>
              <a:rPr lang="en-US" sz="2000" dirty="0"/>
              <a:t>)</a:t>
            </a: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31" name="Rectangle 30"/>
          <p:cNvSpPr/>
          <p:nvPr/>
        </p:nvSpPr>
        <p:spPr>
          <a:xfrm>
            <a:off x="157980" y="2724090"/>
            <a:ext cx="9108977" cy="400110"/>
          </a:xfrm>
          <a:prstGeom prst="rect">
            <a:avLst/>
          </a:prstGeom>
        </p:spPr>
        <p:txBody>
          <a:bodyPr wrap="square">
            <a:spAutoFit/>
          </a:bodyPr>
          <a:lstStyle/>
          <a:p>
            <a:r>
              <a:rPr lang="en-US" sz="2000" dirty="0"/>
              <a:t>Substitute Equation (32) into Equation (35)</a:t>
            </a:r>
          </a:p>
        </p:txBody>
      </p:sp>
      <mc:AlternateContent xmlns:mc="http://schemas.openxmlformats.org/markup-compatibility/2006" xmlns:a14="http://schemas.microsoft.com/office/drawing/2010/main">
        <mc:Choice Requires="a14">
          <p:sp>
            <p:nvSpPr>
              <p:cNvPr id="32" name="TextBox 31"/>
              <p:cNvSpPr txBox="1"/>
              <p:nvPr/>
            </p:nvSpPr>
            <p:spPr>
              <a:xfrm>
                <a:off x="2900879" y="3277469"/>
                <a:ext cx="3322704" cy="6849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r>
                        <a:rPr lang="en-US" sz="2000" i="1">
                          <a:latin typeface="Cambria Math" panose="02040503050406030204" pitchFamily="18" charset="0"/>
                        </a:rPr>
                        <m:t>=</m:t>
                      </m:r>
                      <m:r>
                        <m:rPr>
                          <m:nor/>
                        </m:rPr>
                        <a:rPr lang="en-US" sz="2000" dirty="0"/>
                        <m:t>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0.5−</m:t>
                              </m:r>
                              <m:r>
                                <a:rPr lang="en-US" sz="2000" i="1">
                                  <a:latin typeface="Cambria Math" panose="02040503050406030204" pitchFamily="18" charset="0"/>
                                </a:rPr>
                                <m:t>𝑐</m:t>
                              </m:r>
                            </m:num>
                            <m:den>
                              <m:r>
                                <a:rPr lang="en-US" sz="2000" i="1">
                                  <a:latin typeface="Cambria Math" panose="02040503050406030204" pitchFamily="18" charset="0"/>
                                </a:rPr>
                                <m:t>1−</m:t>
                              </m:r>
                              <m:r>
                                <a:rPr lang="en-US" sz="2000" i="1">
                                  <a:latin typeface="Cambria Math" panose="02040503050406030204" pitchFamily="18" charset="0"/>
                                </a:rPr>
                                <m:t>𝑐</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(1−</m:t>
                              </m:r>
                              <m:r>
                                <a:rPr lang="en-US" sz="2000" i="1">
                                  <a:latin typeface="Cambria Math" panose="02040503050406030204" pitchFamily="18" charset="0"/>
                                </a:rPr>
                                <m:t>𝑐</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e>
                      </m:d>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900879" y="3277469"/>
                <a:ext cx="3322704" cy="684931"/>
              </a:xfrm>
              <a:prstGeom prst="rect">
                <a:avLst/>
              </a:prstGeom>
              <a:blipFill>
                <a:blip r:embed="rId2"/>
                <a:stretch>
                  <a:fillRect/>
                </a:stretch>
              </a:blipFill>
            </p:spPr>
            <p:txBody>
              <a:bodyPr/>
              <a:lstStyle/>
              <a:p>
                <a:r>
                  <a:rPr lang="en-US">
                    <a:noFill/>
                  </a:rPr>
                  <a:t> </a:t>
                </a:r>
              </a:p>
            </p:txBody>
          </p:sp>
        </mc:Fallback>
      </mc:AlternateContent>
      <p:sp>
        <p:nvSpPr>
          <p:cNvPr id="33" name="TextBox 32"/>
          <p:cNvSpPr txBox="1"/>
          <p:nvPr/>
        </p:nvSpPr>
        <p:spPr>
          <a:xfrm>
            <a:off x="8229599" y="3409890"/>
            <a:ext cx="724233" cy="400110"/>
          </a:xfrm>
          <a:prstGeom prst="rect">
            <a:avLst/>
          </a:prstGeom>
          <a:noFill/>
        </p:spPr>
        <p:txBody>
          <a:bodyPr wrap="square" rtlCol="0">
            <a:spAutoFit/>
          </a:bodyPr>
          <a:lstStyle/>
          <a:p>
            <a:r>
              <a:rPr lang="en-US" sz="2000" dirty="0"/>
              <a:t>(</a:t>
            </a:r>
            <a:r>
              <a:rPr lang="en-US" altLang="zh-CN" sz="2000" dirty="0"/>
              <a:t>36</a:t>
            </a:r>
            <a:r>
              <a:rPr lang="en-US" sz="2000" dirty="0"/>
              <a:t>)</a:t>
            </a:r>
          </a:p>
        </p:txBody>
      </p:sp>
      <p:sp>
        <p:nvSpPr>
          <p:cNvPr id="3" name="Rectangle 2"/>
          <p:cNvSpPr/>
          <p:nvPr/>
        </p:nvSpPr>
        <p:spPr>
          <a:xfrm>
            <a:off x="157980" y="4019490"/>
            <a:ext cx="9062219" cy="400110"/>
          </a:xfrm>
          <a:prstGeom prst="rect">
            <a:avLst/>
          </a:prstGeom>
        </p:spPr>
        <p:txBody>
          <a:bodyPr wrap="square">
            <a:spAutoFit/>
          </a:bodyPr>
          <a:lstStyle/>
          <a:p>
            <a:r>
              <a:rPr lang="en-US" sz="2000" dirty="0"/>
              <a:t>Solving Equation (36) for </a:t>
            </a:r>
            <a:r>
              <a:rPr lang="en-US" sz="2000" i="1" dirty="0"/>
              <a:t>c</a:t>
            </a:r>
            <a:r>
              <a:rPr lang="en-US" sz="2000" dirty="0"/>
              <a:t> results in</a:t>
            </a:r>
          </a:p>
        </p:txBody>
      </p:sp>
      <mc:AlternateContent xmlns:mc="http://schemas.openxmlformats.org/markup-compatibility/2006" xmlns:a14="http://schemas.microsoft.com/office/drawing/2010/main">
        <mc:Choice Requires="a14">
          <p:sp>
            <p:nvSpPr>
              <p:cNvPr id="34" name="TextBox 33"/>
              <p:cNvSpPr txBox="1"/>
              <p:nvPr/>
            </p:nvSpPr>
            <p:spPr>
              <a:xfrm>
                <a:off x="4295263" y="4374765"/>
                <a:ext cx="724494"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 </m:t>
                      </m:r>
                      <m:r>
                        <a:rPr lang="en-US" sz="2000" i="1" smtClean="0">
                          <a:latin typeface="Cambria Math" panose="02040503050406030204" pitchFamily="18" charset="0"/>
                        </a:rPr>
                        <m:t>𝑐</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oMath>
                  </m:oMathPara>
                </a14:m>
                <a:endParaRPr lang="en-US" sz="2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295263" y="4374765"/>
                <a:ext cx="724494" cy="5782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46700" y="1625153"/>
                <a:ext cx="1318887" cy="5846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𝑘</m:t>
                      </m:r>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0.5−</m:t>
                          </m:r>
                          <m:r>
                            <a:rPr lang="en-US" sz="2000" b="0" i="1" smtClean="0">
                              <a:latin typeface="Cambria Math" panose="02040503050406030204" pitchFamily="18" charset="0"/>
                            </a:rPr>
                            <m:t>𝑐</m:t>
                          </m:r>
                        </m:num>
                        <m:den>
                          <m:r>
                            <a:rPr lang="en-US" sz="2000" b="0" i="1" smtClean="0">
                              <a:latin typeface="Cambria Math" panose="02040503050406030204" pitchFamily="18" charset="0"/>
                            </a:rPr>
                            <m:t>1−</m:t>
                          </m:r>
                          <m:r>
                            <a:rPr lang="en-US" sz="2000" b="0" i="1" smtClean="0">
                              <a:latin typeface="Cambria Math" panose="02040503050406030204" pitchFamily="18" charset="0"/>
                            </a:rPr>
                            <m:t>𝑐</m:t>
                          </m:r>
                        </m:den>
                      </m:f>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646700" y="1625153"/>
                <a:ext cx="1318887" cy="584647"/>
              </a:xfrm>
              <a:prstGeom prst="rect">
                <a:avLst/>
              </a:prstGeom>
              <a:blipFill>
                <a:blip r:embed="rId4"/>
                <a:stretch>
                  <a:fillRect/>
                </a:stretch>
              </a:blipFill>
            </p:spPr>
            <p:txBody>
              <a:bodyPr/>
              <a:lstStyle/>
              <a:p>
                <a:r>
                  <a:rPr lang="en-US">
                    <a:noFill/>
                  </a:rPr>
                  <a:t> </a:t>
                </a:r>
              </a:p>
            </p:txBody>
          </p:sp>
        </mc:Fallback>
      </mc:AlternateContent>
      <p:sp>
        <p:nvSpPr>
          <p:cNvPr id="21" name="TextBox 20"/>
          <p:cNvSpPr txBox="1"/>
          <p:nvPr/>
        </p:nvSpPr>
        <p:spPr>
          <a:xfrm>
            <a:off x="8229600" y="2266890"/>
            <a:ext cx="642002" cy="400110"/>
          </a:xfrm>
          <a:prstGeom prst="rect">
            <a:avLst/>
          </a:prstGeom>
          <a:noFill/>
        </p:spPr>
        <p:txBody>
          <a:bodyPr wrap="square" rtlCol="0">
            <a:spAutoFit/>
          </a:bodyPr>
          <a:lstStyle/>
          <a:p>
            <a:r>
              <a:rPr lang="en-US" sz="2000" dirty="0"/>
              <a:t>(</a:t>
            </a:r>
            <a:r>
              <a:rPr lang="en-US" altLang="zh-CN" sz="2000" dirty="0"/>
              <a:t>35</a:t>
            </a:r>
            <a:r>
              <a:rPr lang="en-US" sz="2000" dirty="0"/>
              <a:t>)</a:t>
            </a:r>
          </a:p>
        </p:txBody>
      </p:sp>
      <mc:AlternateContent xmlns:mc="http://schemas.openxmlformats.org/markup-compatibility/2006" xmlns:a14="http://schemas.microsoft.com/office/drawing/2010/main">
        <mc:Choice Requires="a14">
          <p:sp>
            <p:nvSpPr>
              <p:cNvPr id="22" name="TextBox 21"/>
              <p:cNvSpPr txBox="1"/>
              <p:nvPr/>
            </p:nvSpPr>
            <p:spPr>
              <a:xfrm>
                <a:off x="2143142" y="2286000"/>
                <a:ext cx="4698146" cy="436210"/>
              </a:xfrm>
              <a:prstGeom prst="rect">
                <a:avLst/>
              </a:prstGeom>
              <a:noFill/>
            </p:spPr>
            <p:txBody>
              <a:bodyPr wrap="none" lIns="0" tIns="0" rIns="0" bIns="0" rtlCol="0">
                <a:spAutoFit/>
              </a:bodyPr>
              <a:lstStyle/>
              <a:p>
                <a14:m>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r>
                      <a:rPr lang="en-US" sz="2000" b="0" i="1" smtClean="0">
                        <a:latin typeface="Cambria Math" panose="02040503050406030204" pitchFamily="18" charset="0"/>
                      </a:rPr>
                      <m:t>=</m:t>
                    </m:r>
                  </m:oMath>
                </a14:m>
                <a:r>
                  <a:rPr lang="en-US" sz="2000" dirty="0"/>
                  <a:t>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𝑐</m:t>
                            </m:r>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𝑐</m:t>
                            </m:r>
                          </m:e>
                          <m:sup>
                            <m:r>
                              <a:rPr lang="en-US" sz="2000" i="1">
                                <a:latin typeface="Cambria Math" panose="02040503050406030204" pitchFamily="18" charset="0"/>
                              </a:rPr>
                              <m:t>2</m:t>
                            </m:r>
                          </m:sup>
                        </m:sSup>
                      </m:e>
                    </m:d>
                    <m:r>
                      <a:rPr lang="en-US" sz="2000" i="1">
                        <a:latin typeface="Cambria Math" panose="02040503050406030204" pitchFamily="18" charset="0"/>
                      </a:rPr>
                      <m:t>=</m:t>
                    </m:r>
                    <m:r>
                      <m:rPr>
                        <m:nor/>
                      </m:rPr>
                      <a:rPr lang="en-US" sz="2000" dirty="0"/>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𝑘</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b="0" i="1" smtClean="0">
                                <a:latin typeface="Cambria Math" panose="02040503050406030204" pitchFamily="18" charset="0"/>
                              </a:rPr>
                              <m:t>(1−</m:t>
                            </m:r>
                            <m:r>
                              <a:rPr lang="en-US" sz="2000" i="1">
                                <a:latin typeface="Cambria Math" panose="02040503050406030204" pitchFamily="18" charset="0"/>
                              </a:rPr>
                              <m:t>𝑐</m:t>
                            </m:r>
                          </m:e>
                          <m:sup>
                            <m:r>
                              <a:rPr lang="en-US" sz="2000" i="1">
                                <a:latin typeface="Cambria Math" panose="02040503050406030204" pitchFamily="18" charset="0"/>
                              </a:rPr>
                              <m:t>2</m:t>
                            </m:r>
                          </m:sup>
                        </m:sSup>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e>
                    </m:d>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143142" y="2286000"/>
                <a:ext cx="4698146" cy="436210"/>
              </a:xfrm>
              <a:prstGeom prst="rect">
                <a:avLst/>
              </a:prstGeom>
              <a:blipFill>
                <a:blip r:embed="rId5"/>
                <a:stretch>
                  <a:fillRect l="-1429" b="-12500"/>
                </a:stretch>
              </a:blipFill>
            </p:spPr>
            <p:txBody>
              <a:bodyPr/>
              <a:lstStyle/>
              <a:p>
                <a:r>
                  <a:rPr lang="en-US">
                    <a:noFill/>
                  </a:rPr>
                  <a:t> </a:t>
                </a:r>
              </a:p>
            </p:txBody>
          </p:sp>
        </mc:Fallback>
      </mc:AlternateContent>
      <p:sp>
        <p:nvSpPr>
          <p:cNvPr id="23" name="TextBox 22"/>
          <p:cNvSpPr txBox="1"/>
          <p:nvPr/>
        </p:nvSpPr>
        <p:spPr>
          <a:xfrm>
            <a:off x="8229598" y="4476690"/>
            <a:ext cx="724234" cy="400110"/>
          </a:xfrm>
          <a:prstGeom prst="rect">
            <a:avLst/>
          </a:prstGeom>
          <a:noFill/>
        </p:spPr>
        <p:txBody>
          <a:bodyPr wrap="square" rtlCol="0">
            <a:spAutoFit/>
          </a:bodyPr>
          <a:lstStyle/>
          <a:p>
            <a:r>
              <a:rPr lang="en-US" sz="2000" dirty="0"/>
              <a:t>(</a:t>
            </a:r>
            <a:r>
              <a:rPr lang="en-US" altLang="zh-CN" sz="2000" dirty="0"/>
              <a:t>37</a:t>
            </a:r>
            <a:r>
              <a:rPr lang="en-US" sz="2000" dirty="0"/>
              <a:t>)</a:t>
            </a:r>
          </a:p>
        </p:txBody>
      </p:sp>
      <p:sp>
        <p:nvSpPr>
          <p:cNvPr id="2" name="Rectangle 1"/>
          <p:cNvSpPr/>
          <p:nvPr/>
        </p:nvSpPr>
        <p:spPr>
          <a:xfrm>
            <a:off x="157980" y="5029200"/>
            <a:ext cx="8944822" cy="400110"/>
          </a:xfrm>
          <a:prstGeom prst="rect">
            <a:avLst/>
          </a:prstGeom>
        </p:spPr>
        <p:txBody>
          <a:bodyPr wrap="square">
            <a:spAutoFit/>
          </a:bodyPr>
          <a:lstStyle/>
          <a:p>
            <a:r>
              <a:rPr lang="en-US" sz="2000" dirty="0">
                <a:solidFill>
                  <a:srgbClr val="000000"/>
                </a:solidFill>
              </a:rPr>
              <a:t>Substitute Equation (37) into Equation (32) and solve for </a:t>
            </a:r>
            <a:r>
              <a:rPr lang="en-US" sz="2000" i="1" dirty="0">
                <a:solidFill>
                  <a:srgbClr val="000000"/>
                </a:solidFill>
              </a:rPr>
              <a:t>k</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4" name="TextBox 23"/>
              <p:cNvSpPr txBox="1"/>
              <p:nvPr/>
            </p:nvSpPr>
            <p:spPr>
              <a:xfrm>
                <a:off x="4295263" y="5519817"/>
                <a:ext cx="746295"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 </m:t>
                      </m:r>
                      <m:r>
                        <a:rPr lang="en-US" sz="2000" b="0" i="1" smtClean="0">
                          <a:latin typeface="Cambria Math" panose="02040503050406030204" pitchFamily="18" charset="0"/>
                        </a:rPr>
                        <m:t>𝑘</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4</m:t>
                          </m:r>
                        </m:den>
                      </m:f>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295263" y="5519817"/>
                <a:ext cx="746295" cy="576183"/>
              </a:xfrm>
              <a:prstGeom prst="rect">
                <a:avLst/>
              </a:prstGeom>
              <a:blipFill>
                <a:blip r:embed="rId6"/>
                <a:stretch>
                  <a:fillRect/>
                </a:stretch>
              </a:blipFill>
            </p:spPr>
            <p:txBody>
              <a:bodyPr/>
              <a:lstStyle/>
              <a:p>
                <a:r>
                  <a:rPr lang="en-US">
                    <a:noFill/>
                  </a:rPr>
                  <a:t> </a:t>
                </a:r>
              </a:p>
            </p:txBody>
          </p:sp>
        </mc:Fallback>
      </mc:AlternateContent>
      <p:sp>
        <p:nvSpPr>
          <p:cNvPr id="25" name="TextBox 24"/>
          <p:cNvSpPr txBox="1"/>
          <p:nvPr/>
        </p:nvSpPr>
        <p:spPr>
          <a:xfrm>
            <a:off x="8229598" y="5638800"/>
            <a:ext cx="746295" cy="400110"/>
          </a:xfrm>
          <a:prstGeom prst="rect">
            <a:avLst/>
          </a:prstGeom>
          <a:noFill/>
        </p:spPr>
        <p:txBody>
          <a:bodyPr wrap="square" rtlCol="0">
            <a:spAutoFit/>
          </a:bodyPr>
          <a:lstStyle/>
          <a:p>
            <a:r>
              <a:rPr lang="en-US" sz="2000" dirty="0"/>
              <a:t>(</a:t>
            </a:r>
            <a:r>
              <a:rPr lang="en-US" altLang="zh-CN" sz="2000" dirty="0"/>
              <a:t>38</a:t>
            </a:r>
            <a:r>
              <a:rPr lang="en-US" sz="2000" dirty="0"/>
              <a:t>)</a:t>
            </a:r>
          </a:p>
        </p:txBody>
      </p:sp>
      <p:sp>
        <p:nvSpPr>
          <p:cNvPr id="4" name="Slide Number Placeholder 3">
            <a:extLst>
              <a:ext uri="{FF2B5EF4-FFF2-40B4-BE49-F238E27FC236}">
                <a16:creationId xmlns:a16="http://schemas.microsoft.com/office/drawing/2014/main" id="{EBAE154C-B19F-5B45-807E-7429ACEC9A6B}"/>
              </a:ext>
            </a:extLst>
          </p:cNvPr>
          <p:cNvSpPr>
            <a:spLocks noGrp="1"/>
          </p:cNvSpPr>
          <p:nvPr>
            <p:ph type="sldNum" sz="quarter" idx="12"/>
          </p:nvPr>
        </p:nvSpPr>
        <p:spPr/>
        <p:txBody>
          <a:bodyPr/>
          <a:lstStyle/>
          <a:p>
            <a:fld id="{5B7A2384-8C5D-49F6-8259-B9A64ECD4852}" type="slidenum">
              <a:rPr lang="en-US" smtClean="0"/>
              <a:t>40</a:t>
            </a:fld>
            <a:endParaRPr lang="en-US"/>
          </a:p>
        </p:txBody>
      </p:sp>
      <p:sp>
        <p:nvSpPr>
          <p:cNvPr id="20" name="Text Placeholder 4">
            <a:extLst>
              <a:ext uri="{FF2B5EF4-FFF2-40B4-BE49-F238E27FC236}">
                <a16:creationId xmlns:a16="http://schemas.microsoft.com/office/drawing/2014/main" id="{1AB9DBE8-E052-4289-BE4F-7232FF52371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04833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81" y="227147"/>
            <a:ext cx="7638630"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Uniformly Distributed Loads-Exact </a:t>
            </a:r>
          </a:p>
          <a:p>
            <a:r>
              <a:rPr lang="en-US" sz="4000" dirty="0">
                <a:solidFill>
                  <a:srgbClr val="C8102E"/>
                </a:solidFill>
                <a:latin typeface="Times New Roman" panose="02020603050405020304" pitchFamily="18" charset="0"/>
                <a:ea typeface="+mj-ea"/>
                <a:cs typeface="Times New Roman" panose="02020603050405020304" pitchFamily="18" charset="0"/>
              </a:rPr>
              <a:t>Lumped Load Model</a:t>
            </a: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34" name="TextBox 33"/>
              <p:cNvSpPr txBox="1"/>
              <p:nvPr/>
            </p:nvSpPr>
            <p:spPr>
              <a:xfrm>
                <a:off x="2667000" y="1600200"/>
                <a:ext cx="787652"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 </m:t>
                      </m:r>
                      <m:r>
                        <a:rPr lang="en-US" sz="2200" i="1" smtClean="0">
                          <a:latin typeface="Cambria Math" panose="02040503050406030204" pitchFamily="18" charset="0"/>
                        </a:rPr>
                        <m:t>𝑐</m:t>
                      </m:r>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3</m:t>
                          </m:r>
                        </m:den>
                      </m:f>
                    </m:oMath>
                  </m:oMathPara>
                </a14:m>
                <a:endParaRPr lang="en-US" sz="2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667000" y="1600200"/>
                <a:ext cx="787652" cy="636008"/>
              </a:xfrm>
              <a:prstGeom prst="rect">
                <a:avLst/>
              </a:prstGeom>
              <a:blipFill>
                <a:blip r:embed="rId2"/>
                <a:stretch>
                  <a:fillRect/>
                </a:stretch>
              </a:blipFill>
            </p:spPr>
            <p:txBody>
              <a:bodyPr/>
              <a:lstStyle/>
              <a:p>
                <a:r>
                  <a:rPr lang="en-US">
                    <a:noFill/>
                  </a:rPr>
                  <a:t> </a:t>
                </a:r>
              </a:p>
            </p:txBody>
          </p:sp>
        </mc:Fallback>
      </mc:AlternateContent>
      <p:sp>
        <p:nvSpPr>
          <p:cNvPr id="23" name="TextBox 22"/>
          <p:cNvSpPr txBox="1"/>
          <p:nvPr/>
        </p:nvSpPr>
        <p:spPr>
          <a:xfrm>
            <a:off x="3581400" y="1733538"/>
            <a:ext cx="712183" cy="400110"/>
          </a:xfrm>
          <a:prstGeom prst="rect">
            <a:avLst/>
          </a:prstGeom>
          <a:noFill/>
        </p:spPr>
        <p:txBody>
          <a:bodyPr wrap="square" rtlCol="0">
            <a:spAutoFit/>
          </a:bodyPr>
          <a:lstStyle/>
          <a:p>
            <a:r>
              <a:rPr lang="en-US" sz="2000" dirty="0"/>
              <a:t>(</a:t>
            </a:r>
            <a:r>
              <a:rPr lang="en-US" altLang="zh-CN" sz="2000" dirty="0"/>
              <a:t>37</a:t>
            </a:r>
            <a:r>
              <a:rPr lang="en-US" sz="2000" dirty="0"/>
              <a:t>)</a:t>
            </a:r>
          </a:p>
        </p:txBody>
      </p:sp>
      <mc:AlternateContent xmlns:mc="http://schemas.openxmlformats.org/markup-compatibility/2006" xmlns:a14="http://schemas.microsoft.com/office/drawing/2010/main">
        <mc:Choice Requires="a14">
          <p:sp>
            <p:nvSpPr>
              <p:cNvPr id="24" name="TextBox 23"/>
              <p:cNvSpPr txBox="1"/>
              <p:nvPr/>
            </p:nvSpPr>
            <p:spPr>
              <a:xfrm>
                <a:off x="5638800" y="1600200"/>
                <a:ext cx="812594"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 </m:t>
                      </m:r>
                      <m:r>
                        <a:rPr lang="en-US" sz="2200" b="0" i="1" smtClean="0">
                          <a:latin typeface="Cambria Math" panose="02040503050406030204" pitchFamily="18" charset="0"/>
                        </a:rPr>
                        <m:t>𝑘</m:t>
                      </m:r>
                      <m:r>
                        <a:rPr lang="en-US" sz="2200" b="0" i="1" smtClean="0">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b="0" i="1" smtClean="0">
                              <a:latin typeface="Cambria Math" panose="02040503050406030204" pitchFamily="18" charset="0"/>
                            </a:rPr>
                            <m:t>4</m:t>
                          </m:r>
                        </m:den>
                      </m:f>
                    </m:oMath>
                  </m:oMathPara>
                </a14:m>
                <a:endParaRPr lang="en-US" sz="2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638800" y="1600200"/>
                <a:ext cx="812594" cy="636008"/>
              </a:xfrm>
              <a:prstGeom prst="rect">
                <a:avLst/>
              </a:prstGeom>
              <a:blipFill>
                <a:blip r:embed="rId3"/>
                <a:stretch>
                  <a:fillRect/>
                </a:stretch>
              </a:blipFill>
            </p:spPr>
            <p:txBody>
              <a:bodyPr/>
              <a:lstStyle/>
              <a:p>
                <a:r>
                  <a:rPr lang="en-US">
                    <a:noFill/>
                  </a:rPr>
                  <a:t> </a:t>
                </a:r>
              </a:p>
            </p:txBody>
          </p:sp>
        </mc:Fallback>
      </mc:AlternateContent>
      <p:sp>
        <p:nvSpPr>
          <p:cNvPr id="25" name="TextBox 24"/>
          <p:cNvSpPr txBox="1"/>
          <p:nvPr/>
        </p:nvSpPr>
        <p:spPr>
          <a:xfrm>
            <a:off x="6705600" y="1738793"/>
            <a:ext cx="609600" cy="400110"/>
          </a:xfrm>
          <a:prstGeom prst="rect">
            <a:avLst/>
          </a:prstGeom>
          <a:noFill/>
        </p:spPr>
        <p:txBody>
          <a:bodyPr wrap="square" rtlCol="0">
            <a:spAutoFit/>
          </a:bodyPr>
          <a:lstStyle/>
          <a:p>
            <a:r>
              <a:rPr lang="en-US" sz="2000" dirty="0"/>
              <a:t>(</a:t>
            </a:r>
            <a:r>
              <a:rPr lang="en-US" altLang="zh-CN" sz="2000" dirty="0"/>
              <a:t>38</a:t>
            </a:r>
            <a:r>
              <a:rPr lang="en-US" sz="2000" dirty="0"/>
              <a:t>)</a:t>
            </a:r>
          </a:p>
        </p:txBody>
      </p:sp>
      <p:sp>
        <p:nvSpPr>
          <p:cNvPr id="4" name="Rectangle 3"/>
          <p:cNvSpPr/>
          <p:nvPr/>
        </p:nvSpPr>
        <p:spPr>
          <a:xfrm>
            <a:off x="157980" y="2337137"/>
            <a:ext cx="8833619" cy="1015663"/>
          </a:xfrm>
          <a:prstGeom prst="rect">
            <a:avLst/>
          </a:prstGeom>
        </p:spPr>
        <p:txBody>
          <a:bodyPr wrap="square">
            <a:spAutoFit/>
          </a:bodyPr>
          <a:lstStyle/>
          <a:p>
            <a:r>
              <a:rPr lang="en-US" sz="2000" dirty="0">
                <a:solidFill>
                  <a:srgbClr val="000000"/>
                </a:solidFill>
              </a:rPr>
              <a:t>The interpretation of Equations (37) and (38) is that one-third of the load should be placed at the end of the line and two-thirds of the load placed one-fourth of the way from the source end. Figure 3.11 gives the final exact lumped load model.</a:t>
            </a:r>
            <a:endParaRPr lang="en-US" sz="2000" dirty="0">
              <a:solidFill>
                <a:srgbClr val="000000"/>
              </a:solidFill>
              <a:effectLst/>
            </a:endParaRPr>
          </a:p>
        </p:txBody>
      </p:sp>
      <p:pic>
        <p:nvPicPr>
          <p:cNvPr id="5" name="Picture 4"/>
          <p:cNvPicPr>
            <a:picLocks noChangeAspect="1"/>
          </p:cNvPicPr>
          <p:nvPr/>
        </p:nvPicPr>
        <p:blipFill>
          <a:blip r:embed="rId4"/>
          <a:stretch>
            <a:fillRect/>
          </a:stretch>
        </p:blipFill>
        <p:spPr>
          <a:xfrm>
            <a:off x="1310470" y="3387697"/>
            <a:ext cx="6523059" cy="2183338"/>
          </a:xfrm>
          <a:prstGeom prst="rect">
            <a:avLst/>
          </a:prstGeom>
        </p:spPr>
      </p:pic>
      <p:sp>
        <p:nvSpPr>
          <p:cNvPr id="20" name="TextBox 19"/>
          <p:cNvSpPr txBox="1"/>
          <p:nvPr/>
        </p:nvSpPr>
        <p:spPr>
          <a:xfrm>
            <a:off x="2713184" y="5605932"/>
            <a:ext cx="4297216" cy="400110"/>
          </a:xfrm>
          <a:prstGeom prst="rect">
            <a:avLst/>
          </a:prstGeom>
          <a:noFill/>
        </p:spPr>
        <p:txBody>
          <a:bodyPr wrap="square" rtlCol="0">
            <a:spAutoFit/>
          </a:bodyPr>
          <a:lstStyle/>
          <a:p>
            <a:pPr algn="ctr"/>
            <a:r>
              <a:rPr lang="en-US" sz="2000" dirty="0"/>
              <a:t>Fig.12 Exact lumped load model</a:t>
            </a:r>
          </a:p>
        </p:txBody>
      </p:sp>
      <p:sp>
        <p:nvSpPr>
          <p:cNvPr id="2" name="Slide Number Placeholder 1">
            <a:extLst>
              <a:ext uri="{FF2B5EF4-FFF2-40B4-BE49-F238E27FC236}">
                <a16:creationId xmlns:a16="http://schemas.microsoft.com/office/drawing/2014/main" id="{D7AD0FC2-9AA7-B043-986F-FC4ED9220A4A}"/>
              </a:ext>
            </a:extLst>
          </p:cNvPr>
          <p:cNvSpPr>
            <a:spLocks noGrp="1"/>
          </p:cNvSpPr>
          <p:nvPr>
            <p:ph type="sldNum" sz="quarter" idx="12"/>
          </p:nvPr>
        </p:nvSpPr>
        <p:spPr/>
        <p:txBody>
          <a:bodyPr/>
          <a:lstStyle/>
          <a:p>
            <a:fld id="{5B7A2384-8C5D-49F6-8259-B9A64ECD4852}" type="slidenum">
              <a:rPr lang="en-US" smtClean="0"/>
              <a:t>41</a:t>
            </a:fld>
            <a:endParaRPr lang="en-US"/>
          </a:p>
        </p:txBody>
      </p:sp>
      <p:sp>
        <p:nvSpPr>
          <p:cNvPr id="13" name="Text Placeholder 4">
            <a:extLst>
              <a:ext uri="{FF2B5EF4-FFF2-40B4-BE49-F238E27FC236}">
                <a16:creationId xmlns:a16="http://schemas.microsoft.com/office/drawing/2014/main" id="{A9C35F0D-CA9E-4DAA-8FCB-1C6605AC123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37147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978" y="0"/>
            <a:ext cx="8771953" cy="661720"/>
          </a:xfrm>
          <a:prstGeom prst="rect">
            <a:avLst/>
          </a:prstGeom>
        </p:spPr>
        <p:txBody>
          <a:bodyPr wrap="none">
            <a:spAutoFit/>
          </a:bodyPr>
          <a:lstStyle/>
          <a:p>
            <a:r>
              <a:rPr lang="en-US" sz="3700" dirty="0">
                <a:solidFill>
                  <a:srgbClr val="C8102E"/>
                </a:solidFill>
                <a:latin typeface="Times New Roman" panose="02020603050405020304" pitchFamily="18" charset="0"/>
                <a:ea typeface="+mj-ea"/>
                <a:cs typeface="Times New Roman" panose="02020603050405020304" pitchFamily="18" charset="0"/>
              </a:rPr>
              <a:t>L</a:t>
            </a:r>
            <a:r>
              <a:rPr lang="en-US" altLang="zh-CN" sz="3700" dirty="0">
                <a:solidFill>
                  <a:srgbClr val="C8102E"/>
                </a:solidFill>
                <a:latin typeface="Times New Roman" panose="02020603050405020304" pitchFamily="18" charset="0"/>
                <a:ea typeface="+mj-ea"/>
                <a:cs typeface="Times New Roman" panose="02020603050405020304" pitchFamily="18" charset="0"/>
              </a:rPr>
              <a:t>umping Loads in Geometric Configurations</a:t>
            </a:r>
            <a:endParaRPr lang="en-US" sz="37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4" name="Rectangle 3"/>
          <p:cNvSpPr/>
          <p:nvPr/>
        </p:nvSpPr>
        <p:spPr>
          <a:xfrm>
            <a:off x="157978" y="843677"/>
            <a:ext cx="8986022" cy="5170646"/>
          </a:xfrm>
          <a:prstGeom prst="rect">
            <a:avLst/>
          </a:prstGeom>
        </p:spPr>
        <p:txBody>
          <a:bodyPr wrap="square">
            <a:spAutoFit/>
          </a:bodyPr>
          <a:lstStyle/>
          <a:p>
            <a:pPr algn="just"/>
            <a:r>
              <a:rPr lang="en-US" sz="2200" dirty="0"/>
              <a:t>Many times feeder areas can be represented by geometric configurations such as rectangles, triangles, and trapezoids. By assuming a constant load density in the configurations, approximate calculations can be made for computing the voltage drop and total power losses. The approximate calculations can aid in the determination of the maximum load that can be served in a specified area at a given voltage level and conductor size. For all of the geographical areas to be evaluated, the following definitions will apply:</a:t>
            </a:r>
          </a:p>
          <a:p>
            <a:pPr algn="just"/>
            <a:endParaRPr lang="en-US" sz="2200" i="1" dirty="0"/>
          </a:p>
          <a:p>
            <a:pPr algn="just"/>
            <a:r>
              <a:rPr lang="en-US" sz="2200" i="1" dirty="0"/>
              <a:t>D</a:t>
            </a:r>
            <a:r>
              <a:rPr lang="en-US" sz="2200" dirty="0"/>
              <a:t> represents the load density in kVA/mile</a:t>
            </a:r>
            <a:r>
              <a:rPr lang="en-US" sz="2200" baseline="30000" dirty="0"/>
              <a:t>2</a:t>
            </a:r>
            <a:r>
              <a:rPr lang="en-US" sz="2200" dirty="0"/>
              <a:t>.</a:t>
            </a:r>
          </a:p>
          <a:p>
            <a:pPr algn="just"/>
            <a:r>
              <a:rPr lang="en-US" sz="2200" i="1" dirty="0"/>
              <a:t>PF</a:t>
            </a:r>
            <a:r>
              <a:rPr lang="en-US" sz="2200" dirty="0"/>
              <a:t> represents the assumed lagging power factor.</a:t>
            </a:r>
          </a:p>
          <a:p>
            <a:pPr algn="just"/>
            <a:r>
              <a:rPr lang="en-US" sz="2200" i="1" dirty="0"/>
              <a:t>z</a:t>
            </a:r>
            <a:r>
              <a:rPr lang="en-US" sz="2200" dirty="0"/>
              <a:t> represents the line impedance in Ω/mile.</a:t>
            </a:r>
          </a:p>
          <a:p>
            <a:pPr algn="just"/>
            <a:r>
              <a:rPr lang="en-US" sz="2200" i="1" dirty="0"/>
              <a:t>l</a:t>
            </a:r>
            <a:r>
              <a:rPr lang="en-US" sz="2200" dirty="0"/>
              <a:t> represents the length of the area.</a:t>
            </a:r>
          </a:p>
          <a:p>
            <a:pPr algn="just"/>
            <a:r>
              <a:rPr lang="en-US" sz="2200" i="1" dirty="0"/>
              <a:t>w</a:t>
            </a:r>
            <a:r>
              <a:rPr lang="en-US" sz="2200" dirty="0"/>
              <a:t> represents the width of the area.</a:t>
            </a:r>
          </a:p>
          <a:p>
            <a:pPr algn="just"/>
            <a:r>
              <a:rPr lang="en-US" sz="2200" i="1" dirty="0" err="1"/>
              <a:t>kV</a:t>
            </a:r>
            <a:r>
              <a:rPr lang="en-US" sz="2200" i="1" baseline="-25000" dirty="0" err="1"/>
              <a:t>LL</a:t>
            </a:r>
            <a:r>
              <a:rPr lang="en-US" sz="2200" dirty="0"/>
              <a:t> represents the nominal line-to-line voltage in kV.</a:t>
            </a:r>
          </a:p>
          <a:p>
            <a:pPr algn="just"/>
            <a:r>
              <a:rPr lang="en-US" sz="2200" dirty="0"/>
              <a:t>It will also be assumed that the loads are modeled as constant current loads.</a:t>
            </a:r>
          </a:p>
        </p:txBody>
      </p:sp>
      <p:sp>
        <p:nvSpPr>
          <p:cNvPr id="2" name="Slide Number Placeholder 1">
            <a:extLst>
              <a:ext uri="{FF2B5EF4-FFF2-40B4-BE49-F238E27FC236}">
                <a16:creationId xmlns:a16="http://schemas.microsoft.com/office/drawing/2014/main" id="{452FD742-1337-BD4B-98E9-05332E776F7C}"/>
              </a:ext>
            </a:extLst>
          </p:cNvPr>
          <p:cNvSpPr>
            <a:spLocks noGrp="1"/>
          </p:cNvSpPr>
          <p:nvPr>
            <p:ph type="sldNum" sz="quarter" idx="12"/>
          </p:nvPr>
        </p:nvSpPr>
        <p:spPr/>
        <p:txBody>
          <a:bodyPr/>
          <a:lstStyle/>
          <a:p>
            <a:fld id="{5B7A2384-8C5D-49F6-8259-B9A64ECD4852}" type="slidenum">
              <a:rPr lang="en-US" smtClean="0"/>
              <a:t>42</a:t>
            </a:fld>
            <a:endParaRPr lang="en-US"/>
          </a:p>
        </p:txBody>
      </p:sp>
      <p:sp>
        <p:nvSpPr>
          <p:cNvPr id="7" name="Text Placeholder 4">
            <a:extLst>
              <a:ext uri="{FF2B5EF4-FFF2-40B4-BE49-F238E27FC236}">
                <a16:creationId xmlns:a16="http://schemas.microsoft.com/office/drawing/2014/main" id="{6F4B8F52-8D46-4BD1-ACA7-2E152F4292E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79029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4314496" y="3560885"/>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4314496" y="3560885"/>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304800" y="1217264"/>
            <a:ext cx="8710448" cy="2554545"/>
          </a:xfrm>
          <a:prstGeom prst="rect">
            <a:avLst/>
          </a:prstGeom>
        </p:spPr>
        <p:txBody>
          <a:bodyPr wrap="square">
            <a:spAutoFit/>
          </a:bodyPr>
          <a:lstStyle/>
          <a:p>
            <a:r>
              <a:rPr lang="en-US" sz="2000" dirty="0">
                <a:solidFill>
                  <a:srgbClr val="000000"/>
                </a:solidFill>
              </a:rPr>
              <a:t>A rectangular area of length </a:t>
            </a:r>
            <a:r>
              <a:rPr lang="en-US" sz="2000" i="1" dirty="0">
                <a:solidFill>
                  <a:srgbClr val="000000"/>
                </a:solidFill>
              </a:rPr>
              <a:t>l</a:t>
            </a:r>
            <a:r>
              <a:rPr lang="en-US" sz="2000" dirty="0">
                <a:solidFill>
                  <a:srgbClr val="000000"/>
                </a:solidFill>
              </a:rPr>
              <a:t> and width </a:t>
            </a:r>
            <a:r>
              <a:rPr lang="en-US" sz="2000" i="1" dirty="0">
                <a:solidFill>
                  <a:srgbClr val="000000"/>
                </a:solidFill>
              </a:rPr>
              <a:t>w</a:t>
            </a:r>
            <a:r>
              <a:rPr lang="en-US" sz="2000" dirty="0">
                <a:solidFill>
                  <a:srgbClr val="000000"/>
                </a:solidFill>
              </a:rPr>
              <a:t> is to be served by a primary main feeder. The feeder area is assumed to have a constant load density with three-phase laterals uniformly tapped off of the primary main. Fig.13 shows a model for the rectangular area.</a:t>
            </a:r>
          </a:p>
          <a:p>
            <a:r>
              <a:rPr lang="en-US" sz="2000" dirty="0">
                <a:solidFill>
                  <a:srgbClr val="000000"/>
                </a:solidFill>
              </a:rPr>
              <a:t>Fig.13 represents a rectangular area of constant load density being served by a three-phase main running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 It is desired to determine the total voltage drop and the total three-phase power loss down the primary main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a:t>
            </a:r>
          </a:p>
        </p:txBody>
      </p:sp>
      <p:pic>
        <p:nvPicPr>
          <p:cNvPr id="3" name="Picture 2"/>
          <p:cNvPicPr>
            <a:picLocks noChangeAspect="1"/>
          </p:cNvPicPr>
          <p:nvPr/>
        </p:nvPicPr>
        <p:blipFill>
          <a:blip r:embed="rId2"/>
          <a:stretch>
            <a:fillRect/>
          </a:stretch>
        </p:blipFill>
        <p:spPr>
          <a:xfrm>
            <a:off x="411276" y="3773803"/>
            <a:ext cx="5075124" cy="2322197"/>
          </a:xfrm>
          <a:prstGeom prst="rect">
            <a:avLst/>
          </a:prstGeom>
        </p:spPr>
      </p:pic>
      <p:sp>
        <p:nvSpPr>
          <p:cNvPr id="10" name="TextBox 9"/>
          <p:cNvSpPr txBox="1"/>
          <p:nvPr/>
        </p:nvSpPr>
        <p:spPr>
          <a:xfrm>
            <a:off x="5715000" y="4389461"/>
            <a:ext cx="2743200" cy="707886"/>
          </a:xfrm>
          <a:prstGeom prst="rect">
            <a:avLst/>
          </a:prstGeom>
          <a:noFill/>
        </p:spPr>
        <p:txBody>
          <a:bodyPr wrap="square" rtlCol="0">
            <a:spAutoFit/>
          </a:bodyPr>
          <a:lstStyle/>
          <a:p>
            <a:pPr algn="ctr"/>
            <a:r>
              <a:rPr lang="en-US" sz="2000" dirty="0"/>
              <a:t>Fig.1</a:t>
            </a:r>
            <a:r>
              <a:rPr lang="en-US" altLang="zh-CN" sz="2000" dirty="0"/>
              <a:t>3</a:t>
            </a:r>
            <a:r>
              <a:rPr lang="en-US" sz="2000" dirty="0"/>
              <a:t> C</a:t>
            </a:r>
            <a:r>
              <a:rPr lang="en-US" altLang="zh-CN" sz="2000" dirty="0"/>
              <a:t>onstant load density rectangular area</a:t>
            </a:r>
            <a:endParaRPr lang="en-US" sz="2000" dirty="0"/>
          </a:p>
        </p:txBody>
      </p:sp>
      <p:sp>
        <p:nvSpPr>
          <p:cNvPr id="4" name="Slide Number Placeholder 3">
            <a:extLst>
              <a:ext uri="{FF2B5EF4-FFF2-40B4-BE49-F238E27FC236}">
                <a16:creationId xmlns:a16="http://schemas.microsoft.com/office/drawing/2014/main" id="{461FACB9-9F40-7444-8096-2079CD03B542}"/>
              </a:ext>
            </a:extLst>
          </p:cNvPr>
          <p:cNvSpPr>
            <a:spLocks noGrp="1"/>
          </p:cNvSpPr>
          <p:nvPr>
            <p:ph type="sldNum" sz="quarter" idx="12"/>
          </p:nvPr>
        </p:nvSpPr>
        <p:spPr/>
        <p:txBody>
          <a:bodyPr/>
          <a:lstStyle/>
          <a:p>
            <a:fld id="{5B7A2384-8C5D-49F6-8259-B9A64ECD4852}" type="slidenum">
              <a:rPr lang="en-US" smtClean="0"/>
              <a:t>43</a:t>
            </a:fld>
            <a:endParaRPr lang="en-US"/>
          </a:p>
        </p:txBody>
      </p:sp>
      <p:sp>
        <p:nvSpPr>
          <p:cNvPr id="5" name="TextBox 4">
            <a:extLst>
              <a:ext uri="{FF2B5EF4-FFF2-40B4-BE49-F238E27FC236}">
                <a16:creationId xmlns:a16="http://schemas.microsoft.com/office/drawing/2014/main" id="{E645F873-ACCE-43B2-A067-7E5F7DAA6C6D}"/>
              </a:ext>
            </a:extLst>
          </p:cNvPr>
          <p:cNvSpPr txBox="1"/>
          <p:nvPr/>
        </p:nvSpPr>
        <p:spPr>
          <a:xfrm>
            <a:off x="3352800" y="3567261"/>
            <a:ext cx="456805" cy="338554"/>
          </a:xfrm>
          <a:prstGeom prst="rect">
            <a:avLst/>
          </a:prstGeom>
          <a:solidFill>
            <a:schemeClr val="bg1"/>
          </a:solidFill>
        </p:spPr>
        <p:txBody>
          <a:bodyPr wrap="square" rtlCol="0">
            <a:spAutoFit/>
          </a:bodyPr>
          <a:lstStyle/>
          <a:p>
            <a:r>
              <a:rPr lang="en-US" sz="1600" dirty="0"/>
              <a:t>dx</a:t>
            </a:r>
          </a:p>
        </p:txBody>
      </p:sp>
      <p:sp>
        <p:nvSpPr>
          <p:cNvPr id="11" name="Text Placeholder 4">
            <a:extLst>
              <a:ext uri="{FF2B5EF4-FFF2-40B4-BE49-F238E27FC236}">
                <a16:creationId xmlns:a16="http://schemas.microsoft.com/office/drawing/2014/main" id="{58A3FE1B-7215-437E-98C5-AC5B2CFBF96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11130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0823"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2746776" y="3365276"/>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2746776" y="3365276"/>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8600" y="1169313"/>
            <a:ext cx="8710448" cy="430887"/>
          </a:xfrm>
          <a:prstGeom prst="rect">
            <a:avLst/>
          </a:prstGeom>
        </p:spPr>
        <p:txBody>
          <a:bodyPr wrap="square">
            <a:spAutoFit/>
          </a:bodyPr>
          <a:lstStyle/>
          <a:p>
            <a:r>
              <a:rPr lang="en-US" sz="2200" dirty="0"/>
              <a:t>The total current entering the area is given by</a:t>
            </a:r>
          </a:p>
        </p:txBody>
      </p:sp>
      <p:pic>
        <p:nvPicPr>
          <p:cNvPr id="3" name="Picture 2"/>
          <p:cNvPicPr>
            <a:picLocks noChangeAspect="1"/>
          </p:cNvPicPr>
          <p:nvPr/>
        </p:nvPicPr>
        <p:blipFill>
          <a:blip r:embed="rId2"/>
          <a:stretch>
            <a:fillRect/>
          </a:stretch>
        </p:blipFill>
        <p:spPr>
          <a:xfrm>
            <a:off x="176503" y="3701245"/>
            <a:ext cx="5233697" cy="2394755"/>
          </a:xfrm>
          <a:prstGeom prst="rect">
            <a:avLst/>
          </a:prstGeom>
        </p:spPr>
      </p:pic>
      <p:sp>
        <p:nvSpPr>
          <p:cNvPr id="10" name="TextBox 9"/>
          <p:cNvSpPr txBox="1"/>
          <p:nvPr/>
        </p:nvSpPr>
        <p:spPr>
          <a:xfrm>
            <a:off x="5664330" y="4456451"/>
            <a:ext cx="2921969" cy="707886"/>
          </a:xfrm>
          <a:prstGeom prst="rect">
            <a:avLst/>
          </a:prstGeom>
          <a:noFill/>
        </p:spPr>
        <p:txBody>
          <a:bodyPr wrap="square" rtlCol="0">
            <a:spAutoFit/>
          </a:bodyPr>
          <a:lstStyle/>
          <a:p>
            <a:pPr algn="ctr"/>
            <a:r>
              <a:rPr lang="en-US" sz="2000" dirty="0"/>
              <a:t>Fig.1</a:t>
            </a:r>
            <a:r>
              <a:rPr lang="en-US" altLang="zh-CN" sz="2000" dirty="0"/>
              <a:t>3</a:t>
            </a:r>
            <a:r>
              <a:rPr lang="en-US" sz="2000" dirty="0"/>
              <a:t> C</a:t>
            </a:r>
            <a:r>
              <a:rPr lang="en-US" altLang="zh-CN" sz="2000" dirty="0"/>
              <a:t>onstant load density rectangular area</a:t>
            </a:r>
            <a:endParaRPr lang="en-US" sz="2000" dirty="0"/>
          </a:p>
        </p:txBody>
      </p:sp>
      <mc:AlternateContent xmlns:mc="http://schemas.openxmlformats.org/markup-compatibility/2006" xmlns:a14="http://schemas.microsoft.com/office/drawing/2010/main">
        <mc:Choice Requires="a14">
          <p:sp>
            <p:nvSpPr>
              <p:cNvPr id="9" name="TextBox 8"/>
              <p:cNvSpPr txBox="1"/>
              <p:nvPr/>
            </p:nvSpPr>
            <p:spPr>
              <a:xfrm>
                <a:off x="2743200" y="1663712"/>
                <a:ext cx="3548920" cy="10032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r>
                            <a:rPr lang="en-US" sz="2000" b="0" i="1" smtClean="0">
                              <a:latin typeface="Cambria Math" panose="02040503050406030204" pitchFamily="18" charset="0"/>
                            </a:rPr>
                            <m:t>𝐿</m:t>
                          </m:r>
                          <m:r>
                            <a:rPr lang="en-US" sz="2000" b="0" i="1" smtClean="0">
                              <a:latin typeface="Cambria Math" panose="02040503050406030204" pitchFamily="18" charset="0"/>
                            </a:rPr>
                            <m:t>∗</m:t>
                          </m:r>
                          <m:r>
                            <a:rPr lang="en-US" sz="2000" b="0" i="1" smtClean="0">
                              <a:latin typeface="Cambria Math" panose="02040503050406030204" pitchFamily="18" charset="0"/>
                            </a:rPr>
                            <m:t>𝑤</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m:t>
                              </m:r>
                            </m:e>
                            <m:sub>
                              <m:r>
                                <a:rPr lang="en-US" sz="2000" b="0" i="1" smtClean="0">
                                  <a:latin typeface="Cambria Math" panose="02040503050406030204" pitchFamily="18" charset="0"/>
                                </a:rPr>
                                <m:t>𝐿𝐿</m:t>
                              </m:r>
                            </m:sub>
                          </m:sSub>
                        </m:den>
                      </m:f>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sSup>
                            <m:sSupPr>
                              <m:ctrlPr>
                                <a:rPr lang="en-US" sz="2000" b="0" i="1" smtClean="0">
                                  <a:latin typeface="Cambria Math" panose="02040503050406030204" pitchFamily="18" charset="0"/>
                                  <a:ea typeface="Cambria Math" panose="02040503050406030204" pitchFamily="18" charset="0"/>
                                </a:rPr>
                              </m:ctrlPr>
                            </m:sSupPr>
                            <m:e>
                              <m:r>
                                <m:rPr>
                                  <m:sty m:val="p"/>
                                </m:rPr>
                                <a:rPr lang="en-US" sz="2000" b="0" i="0" smtClean="0">
                                  <a:latin typeface="Cambria Math" panose="02040503050406030204" pitchFamily="18" charset="0"/>
                                  <a:ea typeface="Cambria Math" panose="02040503050406030204" pitchFamily="18" charset="0"/>
                                </a:rPr>
                                <m:t>cos</m:t>
                              </m:r>
                            </m:e>
                            <m:sup>
                              <m:r>
                                <a:rPr lang="en-US" sz="2000" b="0" i="1" smtClean="0">
                                  <a:latin typeface="Cambria Math" panose="02040503050406030204" pitchFamily="18" charset="0"/>
                                  <a:ea typeface="Cambria Math" panose="02040503050406030204" pitchFamily="18" charset="0"/>
                                </a:rPr>
                                <m:t>−1</m:t>
                              </m:r>
                            </m:sup>
                          </m:sSup>
                        </m:fName>
                        <m:e>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𝑃𝐹</m:t>
                          </m:r>
                          <m:r>
                            <a:rPr lang="en-US" sz="2000" b="0" i="1" smtClean="0">
                              <a:latin typeface="Cambria Math" panose="02040503050406030204" pitchFamily="18" charset="0"/>
                              <a:ea typeface="Cambria Math" panose="02040503050406030204" pitchFamily="18" charset="0"/>
                            </a:rPr>
                            <m:t>)</m:t>
                          </m:r>
                        </m:e>
                      </m:func>
                    </m:oMath>
                  </m:oMathPara>
                </a14:m>
                <a:endParaRPr lang="en-US" sz="2000" dirty="0"/>
              </a:p>
              <a:p>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2743200" y="1663712"/>
                <a:ext cx="3548920" cy="1003288"/>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143917" y="1733490"/>
            <a:ext cx="719260" cy="400110"/>
          </a:xfrm>
          <a:prstGeom prst="rect">
            <a:avLst/>
          </a:prstGeom>
          <a:noFill/>
        </p:spPr>
        <p:txBody>
          <a:bodyPr wrap="square" rtlCol="0">
            <a:spAutoFit/>
          </a:bodyPr>
          <a:lstStyle/>
          <a:p>
            <a:r>
              <a:rPr lang="en-US" sz="2000" dirty="0"/>
              <a:t>(</a:t>
            </a:r>
            <a:r>
              <a:rPr lang="en-US" altLang="zh-CN" sz="2000" dirty="0"/>
              <a:t>39</a:t>
            </a:r>
            <a:r>
              <a:rPr lang="en-US" sz="2000" dirty="0"/>
              <a:t>)</a:t>
            </a:r>
          </a:p>
        </p:txBody>
      </p:sp>
      <p:sp>
        <p:nvSpPr>
          <p:cNvPr id="4" name="Rectangle 3"/>
          <p:cNvSpPr/>
          <p:nvPr/>
        </p:nvSpPr>
        <p:spPr>
          <a:xfrm>
            <a:off x="252248" y="2340114"/>
            <a:ext cx="8815552" cy="707886"/>
          </a:xfrm>
          <a:prstGeom prst="rect">
            <a:avLst/>
          </a:prstGeom>
        </p:spPr>
        <p:txBody>
          <a:bodyPr wrap="square">
            <a:spAutoFit/>
          </a:bodyPr>
          <a:lstStyle/>
          <a:p>
            <a:r>
              <a:rPr lang="en-US" sz="2000" dirty="0">
                <a:solidFill>
                  <a:srgbClr val="000000"/>
                </a:solidFill>
              </a:rPr>
              <a:t>An incremental segment is located </a:t>
            </a:r>
            <a:r>
              <a:rPr lang="en-US" sz="2000" i="1" dirty="0">
                <a:solidFill>
                  <a:srgbClr val="000000"/>
                </a:solidFill>
              </a:rPr>
              <a:t>x</a:t>
            </a:r>
            <a:r>
              <a:rPr lang="en-US" sz="2000" dirty="0">
                <a:solidFill>
                  <a:srgbClr val="000000"/>
                </a:solidFill>
              </a:rPr>
              <a:t> miles from node </a:t>
            </a:r>
            <a:r>
              <a:rPr lang="en-US" sz="2000" b="1" i="1" dirty="0">
                <a:solidFill>
                  <a:srgbClr val="000000"/>
                </a:solidFill>
              </a:rPr>
              <a:t>n</a:t>
            </a:r>
            <a:r>
              <a:rPr lang="en-US" sz="2000" dirty="0">
                <a:solidFill>
                  <a:srgbClr val="000000"/>
                </a:solidFill>
              </a:rPr>
              <a:t>. The incremental current serving the load in the incremental segment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3771743" y="2947509"/>
                <a:ext cx="176048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𝑑</m:t>
                      </m:r>
                      <m:r>
                        <a:rPr lang="en-US" sz="2000" b="0" i="1" smtClean="0">
                          <a:latin typeface="Cambria Math" panose="02040503050406030204" pitchFamily="18" charset="0"/>
                        </a:rPr>
                        <m:t>𝑖</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num>
                        <m:den>
                          <m:r>
                            <a:rPr lang="en-US" sz="2000" i="1" smtClean="0">
                              <a:latin typeface="Cambria Math" panose="02040503050406030204" pitchFamily="18" charset="0"/>
                            </a:rPr>
                            <m:t>𝑙</m:t>
                          </m:r>
                        </m:den>
                      </m:f>
                      <m:r>
                        <a:rPr lang="en-US" sz="2000" b="0" i="1" smtClean="0">
                          <a:latin typeface="Cambria Math" panose="02040503050406030204" pitchFamily="18" charset="0"/>
                        </a:rPr>
                        <m:t> </m:t>
                      </m:r>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𝑚𝑖𝑙𝑒</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771743" y="2947509"/>
                <a:ext cx="1760482" cy="576183"/>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143917" y="3124200"/>
            <a:ext cx="719130" cy="400110"/>
          </a:xfrm>
          <a:prstGeom prst="rect">
            <a:avLst/>
          </a:prstGeom>
          <a:noFill/>
        </p:spPr>
        <p:txBody>
          <a:bodyPr wrap="square" rtlCol="0">
            <a:spAutoFit/>
          </a:bodyPr>
          <a:lstStyle/>
          <a:p>
            <a:r>
              <a:rPr lang="en-US" sz="2000" dirty="0"/>
              <a:t>(</a:t>
            </a:r>
            <a:r>
              <a:rPr lang="en-US" altLang="zh-CN" sz="2000" dirty="0"/>
              <a:t>40</a:t>
            </a:r>
            <a:r>
              <a:rPr lang="en-US" sz="2000" dirty="0"/>
              <a:t>)</a:t>
            </a:r>
          </a:p>
        </p:txBody>
      </p:sp>
      <p:sp>
        <p:nvSpPr>
          <p:cNvPr id="5" name="Slide Number Placeholder 4">
            <a:extLst>
              <a:ext uri="{FF2B5EF4-FFF2-40B4-BE49-F238E27FC236}">
                <a16:creationId xmlns:a16="http://schemas.microsoft.com/office/drawing/2014/main" id="{EFD9096F-B23A-7B43-9739-D6AEE9FB4BAB}"/>
              </a:ext>
            </a:extLst>
          </p:cNvPr>
          <p:cNvSpPr>
            <a:spLocks noGrp="1"/>
          </p:cNvSpPr>
          <p:nvPr>
            <p:ph type="sldNum" sz="quarter" idx="12"/>
          </p:nvPr>
        </p:nvSpPr>
        <p:spPr/>
        <p:txBody>
          <a:bodyPr/>
          <a:lstStyle/>
          <a:p>
            <a:fld id="{5B7A2384-8C5D-49F6-8259-B9A64ECD4852}" type="slidenum">
              <a:rPr lang="en-US" smtClean="0"/>
              <a:t>44</a:t>
            </a:fld>
            <a:endParaRPr lang="en-US"/>
          </a:p>
        </p:txBody>
      </p:sp>
      <p:sp>
        <p:nvSpPr>
          <p:cNvPr id="14" name="TextBox 13">
            <a:extLst>
              <a:ext uri="{FF2B5EF4-FFF2-40B4-BE49-F238E27FC236}">
                <a16:creationId xmlns:a16="http://schemas.microsoft.com/office/drawing/2014/main" id="{DAB33244-FC28-4E4A-8220-759F494A799C}"/>
              </a:ext>
            </a:extLst>
          </p:cNvPr>
          <p:cNvSpPr txBox="1"/>
          <p:nvPr/>
        </p:nvSpPr>
        <p:spPr>
          <a:xfrm>
            <a:off x="3200400" y="3516868"/>
            <a:ext cx="533400" cy="369332"/>
          </a:xfrm>
          <a:prstGeom prst="rect">
            <a:avLst/>
          </a:prstGeom>
          <a:solidFill>
            <a:schemeClr val="bg1"/>
          </a:solidFill>
        </p:spPr>
        <p:txBody>
          <a:bodyPr wrap="square" rtlCol="0">
            <a:spAutoFit/>
          </a:bodyPr>
          <a:lstStyle/>
          <a:p>
            <a:r>
              <a:rPr lang="en-US" sz="1800" dirty="0"/>
              <a:t>dx</a:t>
            </a:r>
            <a:endParaRPr lang="en-US" dirty="0"/>
          </a:p>
        </p:txBody>
      </p:sp>
      <p:sp>
        <p:nvSpPr>
          <p:cNvPr id="15" name="Text Placeholder 4">
            <a:extLst>
              <a:ext uri="{FF2B5EF4-FFF2-40B4-BE49-F238E27FC236}">
                <a16:creationId xmlns:a16="http://schemas.microsoft.com/office/drawing/2014/main" id="{703B15CB-A62F-499D-B383-99DFC84D44A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176028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248"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8600" y="1302454"/>
            <a:ext cx="8710448" cy="430887"/>
          </a:xfrm>
          <a:prstGeom prst="rect">
            <a:avLst/>
          </a:prstGeom>
        </p:spPr>
        <p:txBody>
          <a:bodyPr wrap="square">
            <a:spAutoFit/>
          </a:bodyPr>
          <a:lstStyle/>
          <a:p>
            <a:r>
              <a:rPr lang="en-US" sz="2200" dirty="0"/>
              <a:t>The current in the incremental segment is given  by</a:t>
            </a:r>
          </a:p>
        </p:txBody>
      </p:sp>
      <p:pic>
        <p:nvPicPr>
          <p:cNvPr id="3" name="Picture 2"/>
          <p:cNvPicPr>
            <a:picLocks noChangeAspect="1"/>
          </p:cNvPicPr>
          <p:nvPr/>
        </p:nvPicPr>
        <p:blipFill>
          <a:blip r:embed="rId2"/>
          <a:stretch>
            <a:fillRect/>
          </a:stretch>
        </p:blipFill>
        <p:spPr>
          <a:xfrm>
            <a:off x="304800" y="3733800"/>
            <a:ext cx="5014752" cy="2294573"/>
          </a:xfrm>
          <a:prstGeom prst="rect">
            <a:avLst/>
          </a:prstGeom>
        </p:spPr>
      </p:pic>
      <p:sp>
        <p:nvSpPr>
          <p:cNvPr id="10" name="TextBox 9"/>
          <p:cNvSpPr txBox="1"/>
          <p:nvPr/>
        </p:nvSpPr>
        <p:spPr>
          <a:xfrm>
            <a:off x="5562600" y="4479163"/>
            <a:ext cx="3000417" cy="707886"/>
          </a:xfrm>
          <a:prstGeom prst="rect">
            <a:avLst/>
          </a:prstGeom>
          <a:noFill/>
        </p:spPr>
        <p:txBody>
          <a:bodyPr wrap="square" rtlCol="0">
            <a:spAutoFit/>
          </a:bodyPr>
          <a:lstStyle/>
          <a:p>
            <a:pPr algn="ctr"/>
            <a:r>
              <a:rPr lang="en-US" sz="2000" dirty="0"/>
              <a:t>Fig.1</a:t>
            </a:r>
            <a:r>
              <a:rPr lang="en-US" altLang="zh-CN" sz="2000" dirty="0"/>
              <a:t>3</a:t>
            </a:r>
            <a:r>
              <a:rPr lang="en-US" sz="2000" dirty="0"/>
              <a:t> C</a:t>
            </a:r>
            <a:r>
              <a:rPr lang="en-US" altLang="zh-CN" sz="2000" dirty="0"/>
              <a:t>onstant load density rectangular area</a:t>
            </a:r>
            <a:endParaRPr lang="en-US" sz="2000" dirty="0"/>
          </a:p>
        </p:txBody>
      </p:sp>
      <mc:AlternateContent xmlns:mc="http://schemas.openxmlformats.org/markup-compatibility/2006" xmlns:a14="http://schemas.microsoft.com/office/drawing/2010/main">
        <mc:Choice Requires="a14">
          <p:sp>
            <p:nvSpPr>
              <p:cNvPr id="9" name="TextBox 8"/>
              <p:cNvSpPr txBox="1"/>
              <p:nvPr/>
            </p:nvSpPr>
            <p:spPr>
              <a:xfrm>
                <a:off x="2437318" y="1805227"/>
                <a:ext cx="4878964" cy="480773"/>
              </a:xfrm>
              <a:prstGeom prst="rect">
                <a:avLst/>
              </a:prstGeom>
              <a:noFill/>
            </p:spPr>
            <p:txBody>
              <a:bodyPr wrap="none" lIns="0" tIns="0" rIns="0" bIns="0" rtlCol="0">
                <a:spAutoFit/>
              </a:bodyPr>
              <a:lstStyle/>
              <a:p>
                <a14:m>
                  <m:oMath xmlns:m="http://schemas.openxmlformats.org/officeDocument/2006/math">
                    <m:r>
                      <a:rPr lang="en-US" sz="2200" i="1" smtClean="0">
                        <a:latin typeface="Cambria Math" panose="02040503050406030204" pitchFamily="18" charset="0"/>
                      </a:rPr>
                      <m:t>𝑖</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b="0" i="1" smtClean="0">
                        <a:latin typeface="Cambria Math" panose="02040503050406030204" pitchFamily="18" charset="0"/>
                      </a:rPr>
                      <m:t>−</m:t>
                    </m:r>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𝑑𝑖</m:t>
                    </m:r>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m:t>
                    </m:r>
                    <m:r>
                      <a:rPr lang="en-US" sz="2200" i="1">
                        <a:latin typeface="Cambria Math" panose="02040503050406030204" pitchFamily="18" charset="0"/>
                      </a:rPr>
                      <m:t>𝑥</m:t>
                    </m:r>
                    <m:r>
                      <a:rPr lang="en-US" sz="2200" i="1">
                        <a:latin typeface="Cambria Math" panose="02040503050406030204" pitchFamily="18" charset="0"/>
                      </a:rPr>
                      <m:t>∗</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num>
                      <m:den>
                        <m:r>
                          <a:rPr lang="en-US" sz="2200" i="1">
                            <a:latin typeface="Cambria Math" panose="02040503050406030204" pitchFamily="18" charset="0"/>
                          </a:rPr>
                          <m:t>𝑙</m:t>
                        </m:r>
                      </m:den>
                    </m:f>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oMath>
                </a14:m>
                <a:r>
                  <a:rPr lang="en-US" sz="2200" dirty="0"/>
                  <a:t>*(1 </a:t>
                </a:r>
                <a14:m>
                  <m:oMath xmlns:m="http://schemas.openxmlformats.org/officeDocument/2006/math">
                    <m:r>
                      <a:rPr lang="en-US" sz="2200" i="1">
                        <a:latin typeface="Cambria Math" panose="02040503050406030204" pitchFamily="18" charset="0"/>
                      </a:rPr>
                      <m:t>− </m:t>
                    </m:r>
                    <m:f>
                      <m:fPr>
                        <m:ctrlPr>
                          <a:rPr lang="en-US" sz="2200" i="1">
                            <a:latin typeface="Cambria Math" panose="02040503050406030204" pitchFamily="18" charset="0"/>
                          </a:rPr>
                        </m:ctrlPr>
                      </m:fPr>
                      <m:num>
                        <m:r>
                          <a:rPr lang="en-US" sz="2200" i="1">
                            <a:latin typeface="Cambria Math" panose="02040503050406030204" pitchFamily="18" charset="0"/>
                          </a:rPr>
                          <m:t>𝑥</m:t>
                        </m:r>
                      </m:num>
                      <m:den>
                        <m:r>
                          <a:rPr lang="en-US" sz="2200" i="1">
                            <a:latin typeface="Cambria Math" panose="02040503050406030204" pitchFamily="18" charset="0"/>
                          </a:rPr>
                          <m:t>𝑙</m:t>
                        </m:r>
                      </m:den>
                    </m:f>
                  </m:oMath>
                </a14:m>
                <a:r>
                  <a:rPr lang="en-US" sz="22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2437318" y="1805227"/>
                <a:ext cx="4878964" cy="480773"/>
              </a:xfrm>
              <a:prstGeom prst="rect">
                <a:avLst/>
              </a:prstGeom>
              <a:blipFill>
                <a:blip r:embed="rId3"/>
                <a:stretch>
                  <a:fillRect t="-3797" r="-3125" b="-18987"/>
                </a:stretch>
              </a:blipFill>
            </p:spPr>
            <p:txBody>
              <a:bodyPr/>
              <a:lstStyle/>
              <a:p>
                <a:r>
                  <a:rPr lang="en-US">
                    <a:noFill/>
                  </a:rPr>
                  <a:t> </a:t>
                </a:r>
              </a:p>
            </p:txBody>
          </p:sp>
        </mc:Fallback>
      </mc:AlternateContent>
      <p:sp>
        <p:nvSpPr>
          <p:cNvPr id="11" name="TextBox 10"/>
          <p:cNvSpPr txBox="1"/>
          <p:nvPr/>
        </p:nvSpPr>
        <p:spPr>
          <a:xfrm>
            <a:off x="8143917" y="1807224"/>
            <a:ext cx="689704" cy="400110"/>
          </a:xfrm>
          <a:prstGeom prst="rect">
            <a:avLst/>
          </a:prstGeom>
          <a:noFill/>
        </p:spPr>
        <p:txBody>
          <a:bodyPr wrap="square" rtlCol="0">
            <a:spAutoFit/>
          </a:bodyPr>
          <a:lstStyle/>
          <a:p>
            <a:r>
              <a:rPr lang="en-US" sz="2000" dirty="0"/>
              <a:t>(</a:t>
            </a:r>
            <a:r>
              <a:rPr lang="en-US" altLang="zh-CN" sz="2000" dirty="0"/>
              <a:t>41</a:t>
            </a:r>
            <a:r>
              <a:rPr lang="en-US" sz="2000" dirty="0"/>
              <a:t>)</a:t>
            </a:r>
          </a:p>
        </p:txBody>
      </p:sp>
      <p:sp>
        <p:nvSpPr>
          <p:cNvPr id="4" name="Rectangle 3"/>
          <p:cNvSpPr/>
          <p:nvPr/>
        </p:nvSpPr>
        <p:spPr>
          <a:xfrm>
            <a:off x="252248" y="2342019"/>
            <a:ext cx="8815552" cy="430887"/>
          </a:xfrm>
          <a:prstGeom prst="rect">
            <a:avLst/>
          </a:prstGeom>
        </p:spPr>
        <p:txBody>
          <a:bodyPr wrap="square">
            <a:spAutoFit/>
          </a:bodyPr>
          <a:lstStyle/>
          <a:p>
            <a:r>
              <a:rPr lang="en-US" sz="2200" dirty="0"/>
              <a:t>The voltage drop in the incremental segment is</a:t>
            </a:r>
          </a:p>
        </p:txBody>
      </p:sp>
      <mc:AlternateContent xmlns:mc="http://schemas.openxmlformats.org/markup-compatibility/2006" xmlns:a14="http://schemas.microsoft.com/office/drawing/2010/main">
        <mc:Choice Requires="a14">
          <p:sp>
            <p:nvSpPr>
              <p:cNvPr id="12" name="TextBox 11"/>
              <p:cNvSpPr txBox="1"/>
              <p:nvPr/>
            </p:nvSpPr>
            <p:spPr>
              <a:xfrm>
                <a:off x="1792098" y="2849161"/>
                <a:ext cx="5888407" cy="5798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𝑑</m:t>
                      </m:r>
                      <m:r>
                        <a:rPr lang="en-US" sz="2200" b="0" i="1" smtClean="0">
                          <a:latin typeface="Cambria Math" panose="02040503050406030204" pitchFamily="18" charset="0"/>
                        </a:rPr>
                        <m:t>𝑉</m:t>
                      </m:r>
                      <m:r>
                        <a:rPr lang="en-US" sz="2200" i="1">
                          <a:latin typeface="Cambria Math" panose="02040503050406030204" pitchFamily="18" charset="0"/>
                        </a:rPr>
                        <m:t>=</m:t>
                      </m:r>
                      <m:r>
                        <a:rPr lang="en-US" sz="2200" b="0" i="1" smtClean="0">
                          <a:latin typeface="Cambria Math" panose="02040503050406030204" pitchFamily="18" charset="0"/>
                        </a:rPr>
                        <m:t>𝑅𝑒</m:t>
                      </m:r>
                      <m:r>
                        <a:rPr lang="en-US" sz="2200" b="0" i="1" smtClean="0">
                          <a:latin typeface="Cambria Math" panose="02040503050406030204" pitchFamily="18" charset="0"/>
                        </a:rPr>
                        <m:t>(</m:t>
                      </m:r>
                      <m:r>
                        <a:rPr lang="en-US" sz="2200" b="0" i="1" smtClean="0">
                          <a:latin typeface="Cambria Math" panose="02040503050406030204" pitchFamily="18" charset="0"/>
                        </a:rPr>
                        <m:t>𝑧</m:t>
                      </m:r>
                      <m:r>
                        <a:rPr lang="en-US" sz="2200" b="0" i="1" smtClean="0">
                          <a:latin typeface="Cambria Math" panose="02040503050406030204" pitchFamily="18" charset="0"/>
                        </a:rPr>
                        <m:t>∗</m:t>
                      </m:r>
                      <m:r>
                        <a:rPr lang="en-US" sz="2200" b="0" i="1" smtClean="0">
                          <a:latin typeface="Cambria Math" panose="02040503050406030204" pitchFamily="18" charset="0"/>
                        </a:rPr>
                        <m:t>𝑖</m:t>
                      </m:r>
                      <m:r>
                        <a:rPr lang="en-US" sz="2200" b="0" i="1" smtClean="0">
                          <a:latin typeface="Cambria Math" panose="02040503050406030204" pitchFamily="18" charset="0"/>
                        </a:rPr>
                        <m:t>∗</m:t>
                      </m:r>
                      <m:r>
                        <a:rPr lang="en-US" sz="2200" b="0" i="1" smtClean="0">
                          <a:latin typeface="Cambria Math" panose="02040503050406030204" pitchFamily="18" charset="0"/>
                        </a:rPr>
                        <m:t>𝑑𝑥</m:t>
                      </m:r>
                      <m:r>
                        <a:rPr lang="en-US" sz="2200" b="0" i="1" smtClean="0">
                          <a:latin typeface="Cambria Math" panose="02040503050406030204" pitchFamily="18" charset="0"/>
                        </a:rPr>
                        <m:t>)=</m:t>
                      </m:r>
                      <m:r>
                        <a:rPr lang="en-US" sz="2200" i="1">
                          <a:latin typeface="Cambria Math" panose="02040503050406030204" pitchFamily="18" charset="0"/>
                        </a:rPr>
                        <m:t>𝑅𝑒</m:t>
                      </m:r>
                      <m:r>
                        <a:rPr lang="en-US" sz="2200" i="1">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b="0" i="1" smtClean="0">
                          <a:latin typeface="Cambria Math" panose="02040503050406030204" pitchFamily="18" charset="0"/>
                        </a:rPr>
                        <m:t>∗</m:t>
                      </m:r>
                      <m:r>
                        <m:rPr>
                          <m:nor/>
                        </m:rPr>
                        <a:rPr lang="en-US" sz="2200" dirty="0"/>
                        <m:t>(1 </m:t>
                      </m:r>
                      <m:r>
                        <a:rPr lang="en-US" sz="2200" i="1">
                          <a:latin typeface="Cambria Math" panose="02040503050406030204" pitchFamily="18" charset="0"/>
                        </a:rPr>
                        <m:t>− </m:t>
                      </m:r>
                      <m:f>
                        <m:fPr>
                          <m:ctrlPr>
                            <a:rPr lang="en-US" sz="2200" i="1">
                              <a:latin typeface="Cambria Math" panose="02040503050406030204" pitchFamily="18" charset="0"/>
                            </a:rPr>
                          </m:ctrlPr>
                        </m:fPr>
                        <m:num>
                          <m:r>
                            <a:rPr lang="en-US" sz="2200" i="1">
                              <a:latin typeface="Cambria Math" panose="02040503050406030204" pitchFamily="18" charset="0"/>
                            </a:rPr>
                            <m:t>𝑥</m:t>
                          </m:r>
                        </m:num>
                        <m:den>
                          <m:r>
                            <a:rPr lang="en-US" sz="2200" i="1">
                              <a:latin typeface="Cambria Math" panose="02040503050406030204" pitchFamily="18" charset="0"/>
                            </a:rPr>
                            <m:t>𝑙</m:t>
                          </m:r>
                        </m:den>
                      </m:f>
                      <m:r>
                        <m:rPr>
                          <m:nor/>
                        </m:rPr>
                        <a:rPr lang="en-US" sz="2200" dirty="0"/>
                        <m:t>)</m:t>
                      </m:r>
                      <m:r>
                        <a:rPr lang="en-US" sz="2200" i="1">
                          <a:latin typeface="Cambria Math" panose="02040503050406030204" pitchFamily="18" charset="0"/>
                        </a:rPr>
                        <m:t>∗</m:t>
                      </m:r>
                      <m:r>
                        <a:rPr lang="en-US" sz="2200" i="1">
                          <a:latin typeface="Cambria Math" panose="02040503050406030204" pitchFamily="18" charset="0"/>
                        </a:rPr>
                        <m:t>𝑑𝑥</m:t>
                      </m:r>
                      <m:r>
                        <a:rPr lang="en-US" sz="2200" i="1">
                          <a:latin typeface="Cambria Math" panose="02040503050406030204" pitchFamily="18" charset="0"/>
                        </a:rPr>
                        <m:t>)</m:t>
                      </m:r>
                    </m:oMath>
                  </m:oMathPara>
                </a14:m>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792098" y="2849161"/>
                <a:ext cx="5888407" cy="579839"/>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8143917" y="2954414"/>
            <a:ext cx="689704" cy="400110"/>
          </a:xfrm>
          <a:prstGeom prst="rect">
            <a:avLst/>
          </a:prstGeom>
          <a:noFill/>
        </p:spPr>
        <p:txBody>
          <a:bodyPr wrap="square" rtlCol="0">
            <a:spAutoFit/>
          </a:bodyPr>
          <a:lstStyle/>
          <a:p>
            <a:r>
              <a:rPr lang="en-US" sz="2000" dirty="0"/>
              <a:t>(</a:t>
            </a:r>
            <a:r>
              <a:rPr lang="en-US" altLang="zh-CN" sz="2000" dirty="0"/>
              <a:t>42</a:t>
            </a:r>
            <a:r>
              <a:rPr lang="en-US" sz="2000" dirty="0"/>
              <a:t>)</a:t>
            </a:r>
          </a:p>
        </p:txBody>
      </p:sp>
      <p:sp>
        <p:nvSpPr>
          <p:cNvPr id="5" name="Slide Number Placeholder 4">
            <a:extLst>
              <a:ext uri="{FF2B5EF4-FFF2-40B4-BE49-F238E27FC236}">
                <a16:creationId xmlns:a16="http://schemas.microsoft.com/office/drawing/2014/main" id="{523F8DE6-0AF9-924F-A353-5CAC8082DF43}"/>
              </a:ext>
            </a:extLst>
          </p:cNvPr>
          <p:cNvSpPr>
            <a:spLocks noGrp="1"/>
          </p:cNvSpPr>
          <p:nvPr>
            <p:ph type="sldNum" sz="quarter" idx="12"/>
          </p:nvPr>
        </p:nvSpPr>
        <p:spPr/>
        <p:txBody>
          <a:bodyPr/>
          <a:lstStyle/>
          <a:p>
            <a:fld id="{5B7A2384-8C5D-49F6-8259-B9A64ECD4852}" type="slidenum">
              <a:rPr lang="en-US" smtClean="0"/>
              <a:t>45</a:t>
            </a:fld>
            <a:endParaRPr lang="en-US"/>
          </a:p>
        </p:txBody>
      </p:sp>
      <p:sp>
        <p:nvSpPr>
          <p:cNvPr id="14" name="TextBox 13">
            <a:extLst>
              <a:ext uri="{FF2B5EF4-FFF2-40B4-BE49-F238E27FC236}">
                <a16:creationId xmlns:a16="http://schemas.microsoft.com/office/drawing/2014/main" id="{C3034868-BAB6-4266-A214-302C992E6FE4}"/>
              </a:ext>
            </a:extLst>
          </p:cNvPr>
          <p:cNvSpPr txBox="1"/>
          <p:nvPr/>
        </p:nvSpPr>
        <p:spPr>
          <a:xfrm>
            <a:off x="3171496" y="3507846"/>
            <a:ext cx="533400" cy="369332"/>
          </a:xfrm>
          <a:prstGeom prst="rect">
            <a:avLst/>
          </a:prstGeom>
          <a:solidFill>
            <a:schemeClr val="bg1"/>
          </a:solidFill>
        </p:spPr>
        <p:txBody>
          <a:bodyPr wrap="square" rtlCol="0">
            <a:spAutoFit/>
          </a:bodyPr>
          <a:lstStyle/>
          <a:p>
            <a:r>
              <a:rPr lang="en-US" sz="1800" dirty="0"/>
              <a:t>dx</a:t>
            </a:r>
            <a:endParaRPr lang="en-US" dirty="0"/>
          </a:p>
        </p:txBody>
      </p:sp>
      <p:sp>
        <p:nvSpPr>
          <p:cNvPr id="15" name="Text Placeholder 4">
            <a:extLst>
              <a:ext uri="{FF2B5EF4-FFF2-40B4-BE49-F238E27FC236}">
                <a16:creationId xmlns:a16="http://schemas.microsoft.com/office/drawing/2014/main" id="{0F029EF1-A4F8-41FB-AFA7-62E7A020C93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86824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4217413"/>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4217413"/>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8600" y="1318009"/>
            <a:ext cx="8710448" cy="430887"/>
          </a:xfrm>
          <a:prstGeom prst="rect">
            <a:avLst/>
          </a:prstGeom>
        </p:spPr>
        <p:txBody>
          <a:bodyPr wrap="square">
            <a:spAutoFit/>
          </a:bodyPr>
          <a:lstStyle/>
          <a:p>
            <a:r>
              <a:rPr lang="en-US" sz="2200" dirty="0"/>
              <a:t>The total voltage drop down the primary main feeder is</a:t>
            </a:r>
          </a:p>
        </p:txBody>
      </p:sp>
      <mc:AlternateContent xmlns:mc="http://schemas.openxmlformats.org/markup-compatibility/2006" xmlns:a14="http://schemas.microsoft.com/office/drawing/2010/main">
        <mc:Choice Requires="a14">
          <p:sp>
            <p:nvSpPr>
              <p:cNvPr id="9" name="TextBox 8"/>
              <p:cNvSpPr txBox="1"/>
              <p:nvPr/>
            </p:nvSpPr>
            <p:spPr>
              <a:xfrm>
                <a:off x="1984035" y="1678444"/>
                <a:ext cx="5316712" cy="10273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𝑑𝑟𝑜𝑝</m:t>
                          </m:r>
                        </m:sub>
                      </m:sSub>
                      <m:r>
                        <a:rPr lang="en-US" sz="2200" i="1">
                          <a:latin typeface="Cambria Math" panose="02040503050406030204" pitchFamily="18" charset="0"/>
                        </a:rPr>
                        <m:t>=</m:t>
                      </m:r>
                      <m:nary>
                        <m:naryPr>
                          <m:limLoc m:val="undOvr"/>
                          <m:ctrlPr>
                            <a:rPr lang="en-US" sz="2200" i="1" smtClean="0">
                              <a:latin typeface="Cambria Math" panose="02040503050406030204" pitchFamily="18" charset="0"/>
                            </a:rPr>
                          </m:ctrlPr>
                        </m:naryPr>
                        <m:sub>
                          <m:r>
                            <m:rPr>
                              <m:brk m:alnAt="24"/>
                            </m:rPr>
                            <a:rPr lang="en-US" sz="2200" b="0" i="1" smtClean="0">
                              <a:latin typeface="Cambria Math" panose="02040503050406030204" pitchFamily="18" charset="0"/>
                            </a:rPr>
                            <m:t>0</m:t>
                          </m:r>
                        </m:sub>
                        <m:sup>
                          <m:r>
                            <a:rPr lang="en-US" sz="2200" b="0" i="1" smtClean="0">
                              <a:latin typeface="Cambria Math" panose="02040503050406030204" pitchFamily="18" charset="0"/>
                            </a:rPr>
                            <m:t>𝑙</m:t>
                          </m:r>
                        </m:sup>
                        <m:e>
                          <m:r>
                            <a:rPr lang="en-US" sz="2200" b="0" i="1" smtClean="0">
                              <a:latin typeface="Cambria Math" panose="02040503050406030204" pitchFamily="18" charset="0"/>
                            </a:rPr>
                            <m:t>𝑑𝑣</m:t>
                          </m:r>
                        </m:e>
                      </m:nary>
                      <m:r>
                        <a:rPr lang="en-US" sz="2200" b="0" i="1" smtClean="0">
                          <a:latin typeface="Cambria Math" panose="02040503050406030204" pitchFamily="18" charset="0"/>
                        </a:rPr>
                        <m:t>=</m:t>
                      </m:r>
                      <m:r>
                        <a:rPr lang="en-US" sz="2200" i="1">
                          <a:latin typeface="Cambria Math" panose="02040503050406030204" pitchFamily="18" charset="0"/>
                        </a:rPr>
                        <m:t>𝑅𝑒</m:t>
                      </m:r>
                      <m:r>
                        <a:rPr lang="en-US" sz="2200" b="0" i="1" smtClean="0">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m:t>
                      </m:r>
                      <m:nary>
                        <m:naryPr>
                          <m:limLoc m:val="undOvr"/>
                          <m:ctrlPr>
                            <a:rPr lang="en-US" sz="2200" i="1">
                              <a:latin typeface="Cambria Math" panose="02040503050406030204" pitchFamily="18" charset="0"/>
                            </a:rPr>
                          </m:ctrlPr>
                        </m:naryPr>
                        <m:sub>
                          <m:r>
                            <m:rPr>
                              <m:brk m:alnAt="24"/>
                            </m:rPr>
                            <a:rPr lang="en-US" sz="2200" i="1">
                              <a:latin typeface="Cambria Math" panose="02040503050406030204" pitchFamily="18" charset="0"/>
                            </a:rPr>
                            <m:t>0</m:t>
                          </m:r>
                        </m:sub>
                        <m:sup>
                          <m:r>
                            <a:rPr lang="en-US" sz="2200" i="1">
                              <a:latin typeface="Cambria Math" panose="02040503050406030204" pitchFamily="18" charset="0"/>
                            </a:rPr>
                            <m:t>𝑙</m:t>
                          </m:r>
                        </m:sup>
                        <m:e>
                          <m:r>
                            <m:rPr>
                              <m:nor/>
                            </m:rPr>
                            <a:rPr lang="en-US" sz="2200" dirty="0"/>
                            <m:t>(1 </m:t>
                          </m:r>
                          <m:r>
                            <a:rPr lang="en-US" sz="2200" i="1">
                              <a:latin typeface="Cambria Math" panose="02040503050406030204" pitchFamily="18" charset="0"/>
                            </a:rPr>
                            <m:t>− </m:t>
                          </m:r>
                          <m:f>
                            <m:fPr>
                              <m:ctrlPr>
                                <a:rPr lang="en-US" sz="2200" i="1">
                                  <a:latin typeface="Cambria Math" panose="02040503050406030204" pitchFamily="18" charset="0"/>
                                </a:rPr>
                              </m:ctrlPr>
                            </m:fPr>
                            <m:num>
                              <m:r>
                                <a:rPr lang="en-US" sz="2200" i="1">
                                  <a:latin typeface="Cambria Math" panose="02040503050406030204" pitchFamily="18" charset="0"/>
                                </a:rPr>
                                <m:t>𝑥</m:t>
                              </m:r>
                            </m:num>
                            <m:den>
                              <m:r>
                                <a:rPr lang="en-US" sz="2200" i="1">
                                  <a:latin typeface="Cambria Math" panose="02040503050406030204" pitchFamily="18" charset="0"/>
                                </a:rPr>
                                <m:t>𝑙</m:t>
                              </m:r>
                            </m:den>
                          </m:f>
                          <m:r>
                            <m:rPr>
                              <m:nor/>
                            </m:rPr>
                            <a:rPr lang="en-US" sz="2200" dirty="0"/>
                            <m:t>)</m:t>
                          </m:r>
                          <m:r>
                            <a:rPr lang="en-US" sz="2200" i="1">
                              <a:latin typeface="Cambria Math" panose="02040503050406030204" pitchFamily="18" charset="0"/>
                            </a:rPr>
                            <m:t>∗</m:t>
                          </m:r>
                          <m:r>
                            <a:rPr lang="en-US" sz="2200" i="1">
                              <a:latin typeface="Cambria Math" panose="02040503050406030204" pitchFamily="18" charset="0"/>
                            </a:rPr>
                            <m:t>𝑑𝑥</m:t>
                          </m:r>
                        </m:e>
                      </m:nary>
                      <m:r>
                        <a:rPr lang="en-US" sz="2200" b="0" i="1" smtClean="0">
                          <a:latin typeface="Cambria Math" panose="02040503050406030204" pitchFamily="18" charset="0"/>
                        </a:rPr>
                        <m:t>]</m:t>
                      </m:r>
                    </m:oMath>
                  </m:oMathPara>
                </a14:m>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1984035" y="1678444"/>
                <a:ext cx="5316712" cy="1027333"/>
              </a:xfrm>
              <a:prstGeom prst="rect">
                <a:avLst/>
              </a:prstGeom>
              <a:blipFill>
                <a:blip r:embed="rId2"/>
                <a:stretch>
                  <a:fillRect/>
                </a:stretch>
              </a:blipFill>
            </p:spPr>
            <p:txBody>
              <a:bodyPr/>
              <a:lstStyle/>
              <a:p>
                <a:r>
                  <a:rPr lang="en-US">
                    <a:noFill/>
                  </a:rPr>
                  <a:t> </a:t>
                </a:r>
              </a:p>
            </p:txBody>
          </p:sp>
        </mc:Fallback>
      </mc:AlternateContent>
      <p:sp>
        <p:nvSpPr>
          <p:cNvPr id="11" name="TextBox 10"/>
          <p:cNvSpPr txBox="1"/>
          <p:nvPr/>
        </p:nvSpPr>
        <p:spPr>
          <a:xfrm>
            <a:off x="8143917" y="1822779"/>
            <a:ext cx="695283" cy="400110"/>
          </a:xfrm>
          <a:prstGeom prst="rect">
            <a:avLst/>
          </a:prstGeom>
          <a:noFill/>
        </p:spPr>
        <p:txBody>
          <a:bodyPr wrap="square" rtlCol="0">
            <a:spAutoFit/>
          </a:bodyPr>
          <a:lstStyle/>
          <a:p>
            <a:r>
              <a:rPr lang="en-US" sz="2000" dirty="0"/>
              <a:t>(</a:t>
            </a:r>
            <a:r>
              <a:rPr lang="en-US" altLang="zh-CN" sz="2000" dirty="0"/>
              <a:t>41</a:t>
            </a:r>
            <a:r>
              <a:rPr lang="en-US" sz="2000" dirty="0"/>
              <a:t>)</a:t>
            </a:r>
          </a:p>
        </p:txBody>
      </p:sp>
      <p:sp>
        <p:nvSpPr>
          <p:cNvPr id="4" name="Rectangle 3"/>
          <p:cNvSpPr/>
          <p:nvPr/>
        </p:nvSpPr>
        <p:spPr>
          <a:xfrm>
            <a:off x="252248" y="2623589"/>
            <a:ext cx="8815552" cy="430887"/>
          </a:xfrm>
          <a:prstGeom prst="rect">
            <a:avLst/>
          </a:prstGeom>
        </p:spPr>
        <p:txBody>
          <a:bodyPr wrap="square">
            <a:spAutoFit/>
          </a:bodyPr>
          <a:lstStyle/>
          <a:p>
            <a:r>
              <a:rPr lang="en-US" sz="2200" dirty="0"/>
              <a:t>Evaluating the integral and simplifying,</a:t>
            </a:r>
          </a:p>
        </p:txBody>
      </p:sp>
      <mc:AlternateContent xmlns:mc="http://schemas.openxmlformats.org/markup-compatibility/2006" xmlns:a14="http://schemas.microsoft.com/office/drawing/2010/main">
        <mc:Choice Requires="a14">
          <p:sp>
            <p:nvSpPr>
              <p:cNvPr id="12" name="TextBox 11"/>
              <p:cNvSpPr txBox="1"/>
              <p:nvPr/>
            </p:nvSpPr>
            <p:spPr>
              <a:xfrm>
                <a:off x="2152613" y="3210414"/>
                <a:ext cx="4862421" cy="478080"/>
              </a:xfrm>
              <a:prstGeom prst="rect">
                <a:avLst/>
              </a:prstGeom>
              <a:noFill/>
            </p:spPr>
            <p:txBody>
              <a:bodyPr wrap="none" lIns="0" tIns="0" rIns="0" bIns="0" rtlCol="0">
                <a:spAutoFit/>
              </a:bodyPr>
              <a:lstStyle/>
              <a:p>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sub>
                    </m:sSub>
                    <m:r>
                      <a:rPr lang="en-US" sz="2200" i="1">
                        <a:latin typeface="Cambria Math" panose="02040503050406030204" pitchFamily="18" charset="0"/>
                      </a:rPr>
                      <m:t>=</m:t>
                    </m:r>
                    <m:r>
                      <a:rPr lang="en-US" sz="2200" i="1">
                        <a:latin typeface="Cambria Math" panose="02040503050406030204" pitchFamily="18" charset="0"/>
                      </a:rPr>
                      <m:t>𝑅𝑒</m:t>
                    </m:r>
                    <m:r>
                      <a:rPr lang="en-US" sz="2200" i="1">
                        <a:latin typeface="Cambria Math" panose="02040503050406030204" pitchFamily="18" charset="0"/>
                      </a:rPr>
                      <m:t>[</m:t>
                    </m:r>
                    <m:r>
                      <a:rPr lang="en-US" sz="2200" i="1">
                        <a:latin typeface="Cambria Math" panose="02040503050406030204" pitchFamily="18" charset="0"/>
                      </a:rPr>
                      <m:t>𝑧</m:t>
                    </m:r>
                    <m:r>
                      <a:rPr lang="en-US" sz="220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r>
                      <a:rPr lang="en-US" sz="2200" b="0" i="1" smtClean="0">
                        <a:latin typeface="Cambria Math" panose="02040503050406030204" pitchFamily="18" charset="0"/>
                      </a:rPr>
                      <m:t>∗</m:t>
                    </m:r>
                    <m:r>
                      <a:rPr lang="en-US" sz="2200" b="0" i="1" smtClean="0">
                        <a:latin typeface="Cambria Math" panose="02040503050406030204" pitchFamily="18" charset="0"/>
                      </a:rPr>
                      <m:t>𝑙</m:t>
                    </m:r>
                    <m:r>
                      <a:rPr lang="en-US" sz="2200" i="1">
                        <a:latin typeface="Cambria Math" panose="02040503050406030204" pitchFamily="18" charset="0"/>
                      </a:rPr>
                      <m:t>]</m:t>
                    </m:r>
                  </m:oMath>
                </a14:m>
                <a:r>
                  <a:rPr lang="en-US" sz="2200" dirty="0"/>
                  <a:t> </a:t>
                </a:r>
                <a14:m>
                  <m:oMath xmlns:m="http://schemas.openxmlformats.org/officeDocument/2006/math">
                    <m:r>
                      <a:rPr lang="en-US" sz="2200" i="1">
                        <a:latin typeface="Cambria Math" panose="02040503050406030204" pitchFamily="18" charset="0"/>
                      </a:rPr>
                      <m:t>=</m:t>
                    </m:r>
                    <m:r>
                      <a:rPr lang="en-US" sz="2200" i="1">
                        <a:latin typeface="Cambria Math" panose="02040503050406030204" pitchFamily="18" charset="0"/>
                      </a:rPr>
                      <m:t>𝑅𝑒</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r>
                      <a:rPr lang="en-US" sz="2200" i="1">
                        <a:latin typeface="Cambria Math" panose="02040503050406030204" pitchFamily="18" charset="0"/>
                      </a:rPr>
                      <m:t>∗</m:t>
                    </m:r>
                    <m:r>
                      <a:rPr lang="en-US" sz="2200" b="0" i="1" smtClean="0">
                        <a:latin typeface="Cambria Math" panose="02040503050406030204" pitchFamily="18" charset="0"/>
                      </a:rPr>
                      <m:t>𝑍</m:t>
                    </m:r>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m:t>
                    </m:r>
                  </m:oMath>
                </a14:m>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52613" y="3210414"/>
                <a:ext cx="4862421" cy="478080"/>
              </a:xfrm>
              <a:prstGeom prst="rect">
                <a:avLst/>
              </a:prstGeom>
              <a:blipFill>
                <a:blip r:embed="rId3"/>
                <a:stretch>
                  <a:fillRect/>
                </a:stretch>
              </a:blipFill>
            </p:spPr>
            <p:txBody>
              <a:bodyPr/>
              <a:lstStyle/>
              <a:p>
                <a:r>
                  <a:rPr lang="en-US">
                    <a:noFill/>
                  </a:rPr>
                  <a:t> </a:t>
                </a:r>
              </a:p>
            </p:txBody>
          </p:sp>
        </mc:Fallback>
      </mc:AlternateContent>
      <p:sp>
        <p:nvSpPr>
          <p:cNvPr id="13" name="TextBox 12"/>
          <p:cNvSpPr txBox="1"/>
          <p:nvPr/>
        </p:nvSpPr>
        <p:spPr>
          <a:xfrm>
            <a:off x="8143917" y="3215669"/>
            <a:ext cx="695283" cy="400110"/>
          </a:xfrm>
          <a:prstGeom prst="rect">
            <a:avLst/>
          </a:prstGeom>
          <a:noFill/>
        </p:spPr>
        <p:txBody>
          <a:bodyPr wrap="square" rtlCol="0">
            <a:spAutoFit/>
          </a:bodyPr>
          <a:lstStyle/>
          <a:p>
            <a:r>
              <a:rPr lang="en-US" sz="2000" dirty="0"/>
              <a:t>(</a:t>
            </a:r>
            <a:r>
              <a:rPr lang="en-US" altLang="zh-CN" sz="2000" dirty="0"/>
              <a:t>43</a:t>
            </a:r>
            <a:r>
              <a:rPr lang="en-US" sz="2000" dirty="0"/>
              <a:t>)</a:t>
            </a:r>
          </a:p>
        </p:txBody>
      </p:sp>
      <p:sp>
        <p:nvSpPr>
          <p:cNvPr id="5" name="Rectangle 4"/>
          <p:cNvSpPr/>
          <p:nvPr/>
        </p:nvSpPr>
        <p:spPr>
          <a:xfrm>
            <a:off x="304800" y="3628988"/>
            <a:ext cx="4572000" cy="430887"/>
          </a:xfrm>
          <a:prstGeom prst="rect">
            <a:avLst/>
          </a:prstGeom>
        </p:spPr>
        <p:txBody>
          <a:bodyPr>
            <a:spAutoFit/>
          </a:bodyPr>
          <a:lstStyle/>
          <a:p>
            <a:r>
              <a:rPr lang="en-US" sz="2200" dirty="0">
                <a:solidFill>
                  <a:srgbClr val="000000"/>
                </a:solidFill>
              </a:rPr>
              <a:t>where </a:t>
            </a:r>
            <a:r>
              <a:rPr lang="en-US" sz="2200" i="1" dirty="0">
                <a:solidFill>
                  <a:srgbClr val="000000"/>
                </a:solidFill>
              </a:rPr>
              <a:t>Z = z · l</a:t>
            </a:r>
            <a:r>
              <a:rPr lang="en-US" sz="2200" dirty="0">
                <a:solidFill>
                  <a:srgbClr val="000000"/>
                </a:solidFill>
              </a:rPr>
              <a:t>.</a:t>
            </a:r>
            <a:endParaRPr lang="en-US" sz="2200" dirty="0">
              <a:solidFill>
                <a:srgbClr val="000000"/>
              </a:solidFill>
              <a:effectLst/>
            </a:endParaRPr>
          </a:p>
        </p:txBody>
      </p:sp>
      <p:sp>
        <p:nvSpPr>
          <p:cNvPr id="6" name="Rectangle 5"/>
          <p:cNvSpPr/>
          <p:nvPr/>
        </p:nvSpPr>
        <p:spPr>
          <a:xfrm>
            <a:off x="252248" y="4988004"/>
            <a:ext cx="8673662" cy="1107996"/>
          </a:xfrm>
          <a:prstGeom prst="rect">
            <a:avLst/>
          </a:prstGeom>
        </p:spPr>
        <p:txBody>
          <a:bodyPr wrap="square">
            <a:spAutoFit/>
          </a:bodyPr>
          <a:lstStyle/>
          <a:p>
            <a:pPr algn="just"/>
            <a:r>
              <a:rPr lang="en-US" sz="2200" dirty="0">
                <a:solidFill>
                  <a:srgbClr val="000000"/>
                </a:solidFill>
              </a:rPr>
              <a:t>Equation (43) gives the same result as that of Equation (17) which was derived for loads uniformly distributed along a feeder. The only difference here is the manner in which the total current (</a:t>
            </a:r>
            <a:r>
              <a:rPr lang="en-US" sz="2200" i="1" dirty="0">
                <a:solidFill>
                  <a:srgbClr val="000000"/>
                </a:solidFill>
              </a:rPr>
              <a:t>I</a:t>
            </a:r>
            <a:r>
              <a:rPr lang="en-US" sz="2200" i="1" baseline="-25000" dirty="0">
                <a:solidFill>
                  <a:srgbClr val="000000"/>
                </a:solidFill>
              </a:rPr>
              <a:t>T</a:t>
            </a:r>
            <a:r>
              <a:rPr lang="en-US" sz="2200" dirty="0">
                <a:solidFill>
                  <a:srgbClr val="000000"/>
                </a:solidFill>
              </a:rPr>
              <a:t>) is determined.</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3069554" y="4171567"/>
                <a:ext cx="3416192" cy="6456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𝑑𝑟𝑜𝑝</m:t>
                          </m:r>
                          <m:r>
                            <a:rPr lang="en-US" sz="2200" i="1">
                              <a:latin typeface="Cambria Math" panose="02040503050406030204" pitchFamily="18" charset="0"/>
                            </a:rPr>
                            <m:t>_</m:t>
                          </m:r>
                          <m:r>
                            <a:rPr lang="en-US" sz="2200" i="1">
                              <a:latin typeface="Cambria Math" panose="02040503050406030204" pitchFamily="18" charset="0"/>
                            </a:rPr>
                            <m:t>𝑡𝑜𝑡𝑎𝑙</m:t>
                          </m:r>
                        </m:sub>
                      </m:sSub>
                      <m:r>
                        <a:rPr lang="en-US" sz="2200" i="1">
                          <a:latin typeface="Cambria Math" panose="02040503050406030204" pitchFamily="18" charset="0"/>
                        </a:rPr>
                        <m:t>=</m:t>
                      </m:r>
                      <m:r>
                        <a:rPr lang="en-US" sz="2200" i="1">
                          <a:latin typeface="Cambria Math" panose="02040503050406030204" pitchFamily="18" charset="0"/>
                        </a:rPr>
                        <m:t>𝑅𝑒</m:t>
                      </m:r>
                      <m:d>
                        <m:dPr>
                          <m:begChr m:val="{"/>
                          <m:endChr m:val="}"/>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2</m:t>
                              </m:r>
                            </m:den>
                          </m:f>
                          <m:r>
                            <a:rPr lang="en-US" sz="2200" i="1">
                              <a:latin typeface="Cambria Math" panose="02040503050406030204" pitchFamily="18" charset="0"/>
                            </a:rPr>
                            <m:t>∗</m:t>
                          </m:r>
                          <m:r>
                            <a:rPr lang="en-US" sz="2200" i="1">
                              <a:latin typeface="Cambria Math" panose="02040503050406030204" pitchFamily="18" charset="0"/>
                            </a:rPr>
                            <m:t>𝑍</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r>
                            <a:rPr lang="en-US" sz="2200" i="1">
                              <a:latin typeface="Cambria Math" panose="02040503050406030204" pitchFamily="18" charset="0"/>
                            </a:rPr>
                            <m:t> </m:t>
                          </m:r>
                        </m:e>
                      </m:d>
                    </m:oMath>
                  </m:oMathPara>
                </a14:m>
                <a:endParaRPr lang="en-US"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069554" y="4171567"/>
                <a:ext cx="3416192" cy="645690"/>
              </a:xfrm>
              <a:prstGeom prst="rect">
                <a:avLst/>
              </a:prstGeom>
              <a:blipFill>
                <a:blip r:embed="rId4"/>
                <a:stretch>
                  <a:fillRect/>
                </a:stretch>
              </a:blipFill>
            </p:spPr>
            <p:txBody>
              <a:bodyPr/>
              <a:lstStyle/>
              <a:p>
                <a:r>
                  <a:rPr lang="en-US">
                    <a:noFill/>
                  </a:rPr>
                  <a:t> </a:t>
                </a:r>
              </a:p>
            </p:txBody>
          </p:sp>
        </mc:Fallback>
      </mc:AlternateContent>
      <p:sp>
        <p:nvSpPr>
          <p:cNvPr id="16" name="TextBox 15"/>
          <p:cNvSpPr txBox="1"/>
          <p:nvPr/>
        </p:nvSpPr>
        <p:spPr>
          <a:xfrm>
            <a:off x="8138662" y="4309746"/>
            <a:ext cx="611065" cy="400110"/>
          </a:xfrm>
          <a:prstGeom prst="rect">
            <a:avLst/>
          </a:prstGeom>
          <a:noFill/>
        </p:spPr>
        <p:txBody>
          <a:bodyPr wrap="none" rtlCol="0">
            <a:spAutoFit/>
          </a:bodyPr>
          <a:lstStyle/>
          <a:p>
            <a:r>
              <a:rPr lang="en-US" sz="2000" dirty="0"/>
              <a:t>(</a:t>
            </a:r>
            <a:r>
              <a:rPr lang="en-US" altLang="zh-CN" sz="2000" dirty="0"/>
              <a:t>17</a:t>
            </a:r>
            <a:r>
              <a:rPr lang="en-US" sz="2000" dirty="0"/>
              <a:t>)</a:t>
            </a:r>
          </a:p>
        </p:txBody>
      </p:sp>
      <p:sp>
        <p:nvSpPr>
          <p:cNvPr id="3" name="Slide Number Placeholder 2">
            <a:extLst>
              <a:ext uri="{FF2B5EF4-FFF2-40B4-BE49-F238E27FC236}">
                <a16:creationId xmlns:a16="http://schemas.microsoft.com/office/drawing/2014/main" id="{CF7732F1-5D5C-7B44-B675-D8EDB309F689}"/>
              </a:ext>
            </a:extLst>
          </p:cNvPr>
          <p:cNvSpPr>
            <a:spLocks noGrp="1"/>
          </p:cNvSpPr>
          <p:nvPr>
            <p:ph type="sldNum" sz="quarter" idx="12"/>
          </p:nvPr>
        </p:nvSpPr>
        <p:spPr/>
        <p:txBody>
          <a:bodyPr/>
          <a:lstStyle/>
          <a:p>
            <a:fld id="{5B7A2384-8C5D-49F6-8259-B9A64ECD4852}" type="slidenum">
              <a:rPr lang="en-US" smtClean="0"/>
              <a:t>46</a:t>
            </a:fld>
            <a:endParaRPr lang="en-US"/>
          </a:p>
        </p:txBody>
      </p:sp>
      <p:sp>
        <p:nvSpPr>
          <p:cNvPr id="17" name="Text Placeholder 4">
            <a:extLst>
              <a:ext uri="{FF2B5EF4-FFF2-40B4-BE49-F238E27FC236}">
                <a16:creationId xmlns:a16="http://schemas.microsoft.com/office/drawing/2014/main" id="{6F1CFF4D-49B2-4CBB-A4E4-61EC3EA5DD8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501236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8600" y="1339096"/>
            <a:ext cx="8710448" cy="1785104"/>
          </a:xfrm>
          <a:prstGeom prst="rect">
            <a:avLst/>
          </a:prstGeom>
        </p:spPr>
        <p:txBody>
          <a:bodyPr wrap="square">
            <a:spAutoFit/>
          </a:bodyPr>
          <a:lstStyle/>
          <a:p>
            <a:r>
              <a:rPr lang="en-US" sz="2200" dirty="0"/>
              <a:t>The bottom line is that the total load of a rectangular area can be modeled at the centroid of the rectangle as shown in Fig.1</a:t>
            </a:r>
            <a:r>
              <a:rPr lang="en-US" altLang="zh-CN" sz="2200" dirty="0"/>
              <a:t>4</a:t>
            </a:r>
            <a:r>
              <a:rPr lang="en-US" sz="2200" dirty="0"/>
              <a:t>.</a:t>
            </a:r>
          </a:p>
          <a:p>
            <a:r>
              <a:rPr lang="en-US" sz="2200" dirty="0"/>
              <a:t>It must be understood that in Fig.1</a:t>
            </a:r>
            <a:r>
              <a:rPr lang="en-US" altLang="zh-CN" sz="2200" dirty="0"/>
              <a:t>4</a:t>
            </a:r>
            <a:r>
              <a:rPr lang="en-US" sz="2200" dirty="0"/>
              <a:t> with the load modeled at the centroid, the voltage drop computed to the load point will represent the total voltage drop from node </a:t>
            </a:r>
            <a:r>
              <a:rPr lang="en-US" sz="2200" b="1" i="1" dirty="0"/>
              <a:t>n</a:t>
            </a:r>
            <a:r>
              <a:rPr lang="en-US" sz="2200" dirty="0"/>
              <a:t> to node </a:t>
            </a:r>
            <a:r>
              <a:rPr lang="en-US" sz="2200" b="1" i="1" dirty="0"/>
              <a:t>m</a:t>
            </a:r>
            <a:r>
              <a:rPr lang="en-US" sz="2200" dirty="0"/>
              <a:t>.</a:t>
            </a:r>
          </a:p>
        </p:txBody>
      </p:sp>
      <p:sp>
        <p:nvSpPr>
          <p:cNvPr id="18" name="TextBox 17"/>
          <p:cNvSpPr txBox="1"/>
          <p:nvPr/>
        </p:nvSpPr>
        <p:spPr>
          <a:xfrm>
            <a:off x="6277365" y="3960721"/>
            <a:ext cx="2438010" cy="707886"/>
          </a:xfrm>
          <a:prstGeom prst="rect">
            <a:avLst/>
          </a:prstGeom>
          <a:noFill/>
        </p:spPr>
        <p:txBody>
          <a:bodyPr wrap="square" rtlCol="0">
            <a:spAutoFit/>
          </a:bodyPr>
          <a:lstStyle/>
          <a:p>
            <a:pPr algn="ctr"/>
            <a:r>
              <a:rPr lang="en-US" sz="2000" dirty="0"/>
              <a:t>Fig.1</a:t>
            </a:r>
            <a:r>
              <a:rPr lang="en-US" altLang="zh-CN" sz="2000" dirty="0"/>
              <a:t>4</a:t>
            </a:r>
            <a:r>
              <a:rPr lang="en-US" sz="2000" dirty="0"/>
              <a:t> R</a:t>
            </a:r>
            <a:r>
              <a:rPr lang="en-US" altLang="zh-CN" sz="2000" dirty="0"/>
              <a:t>ectangle voltage drop model</a:t>
            </a:r>
            <a:endParaRPr lang="en-US" sz="2000" dirty="0"/>
          </a:p>
        </p:txBody>
      </p:sp>
      <p:pic>
        <p:nvPicPr>
          <p:cNvPr id="3" name="Picture 2"/>
          <p:cNvPicPr>
            <a:picLocks noChangeAspect="1"/>
          </p:cNvPicPr>
          <p:nvPr/>
        </p:nvPicPr>
        <p:blipFill>
          <a:blip r:embed="rId2"/>
          <a:stretch>
            <a:fillRect/>
          </a:stretch>
        </p:blipFill>
        <p:spPr>
          <a:xfrm>
            <a:off x="228600" y="3292671"/>
            <a:ext cx="6083925" cy="2579410"/>
          </a:xfrm>
          <a:prstGeom prst="rect">
            <a:avLst/>
          </a:prstGeom>
        </p:spPr>
      </p:pic>
      <p:sp>
        <p:nvSpPr>
          <p:cNvPr id="4" name="Slide Number Placeholder 3">
            <a:extLst>
              <a:ext uri="{FF2B5EF4-FFF2-40B4-BE49-F238E27FC236}">
                <a16:creationId xmlns:a16="http://schemas.microsoft.com/office/drawing/2014/main" id="{6D4BB20C-8367-4340-B911-BAD7BD12B894}"/>
              </a:ext>
            </a:extLst>
          </p:cNvPr>
          <p:cNvSpPr>
            <a:spLocks noGrp="1"/>
          </p:cNvSpPr>
          <p:nvPr>
            <p:ph type="sldNum" sz="quarter" idx="12"/>
          </p:nvPr>
        </p:nvSpPr>
        <p:spPr/>
        <p:txBody>
          <a:bodyPr/>
          <a:lstStyle/>
          <a:p>
            <a:fld id="{5B7A2384-8C5D-49F6-8259-B9A64ECD4852}" type="slidenum">
              <a:rPr lang="en-US" smtClean="0"/>
              <a:t>47</a:t>
            </a:fld>
            <a:endParaRPr lang="en-US"/>
          </a:p>
        </p:txBody>
      </p:sp>
      <p:sp>
        <p:nvSpPr>
          <p:cNvPr id="9" name="Text Placeholder 4">
            <a:extLst>
              <a:ext uri="{FF2B5EF4-FFF2-40B4-BE49-F238E27FC236}">
                <a16:creationId xmlns:a16="http://schemas.microsoft.com/office/drawing/2014/main" id="{B403D186-44F2-4D5D-8015-59856878F83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05236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228600" y="1273314"/>
            <a:ext cx="8710448" cy="707886"/>
          </a:xfrm>
          <a:prstGeom prst="rect">
            <a:avLst/>
          </a:prstGeom>
        </p:spPr>
        <p:txBody>
          <a:bodyPr wrap="square">
            <a:spAutoFit/>
          </a:bodyPr>
          <a:lstStyle/>
          <a:p>
            <a:pPr algn="just"/>
            <a:r>
              <a:rPr lang="en-US" sz="2000" dirty="0"/>
              <a:t>A similar derivation can be done in order to determine the total three-phase power loss down the feeder main. The power loss in the incremental length is</a:t>
            </a:r>
          </a:p>
        </p:txBody>
      </p:sp>
      <p:sp>
        <p:nvSpPr>
          <p:cNvPr id="18" name="TextBox 17"/>
          <p:cNvSpPr txBox="1"/>
          <p:nvPr/>
        </p:nvSpPr>
        <p:spPr>
          <a:xfrm>
            <a:off x="4943086" y="4599937"/>
            <a:ext cx="2971800" cy="707886"/>
          </a:xfrm>
          <a:prstGeom prst="rect">
            <a:avLst/>
          </a:prstGeom>
          <a:noFill/>
        </p:spPr>
        <p:txBody>
          <a:bodyPr wrap="square" rtlCol="0">
            <a:spAutoFit/>
          </a:bodyPr>
          <a:lstStyle/>
          <a:p>
            <a:pPr algn="ctr"/>
            <a:r>
              <a:rPr lang="en-US" sz="2000" dirty="0"/>
              <a:t>Fig.1</a:t>
            </a:r>
            <a:r>
              <a:rPr lang="en-US" altLang="zh-CN" sz="2000" dirty="0"/>
              <a:t>5</a:t>
            </a:r>
            <a:r>
              <a:rPr lang="en-US" sz="2000" dirty="0"/>
              <a:t> R</a:t>
            </a:r>
            <a:r>
              <a:rPr lang="en-US" altLang="zh-CN" sz="2000" dirty="0"/>
              <a:t>ectangle power loss model</a:t>
            </a:r>
            <a:endParaRPr lang="en-US" sz="2000" dirty="0"/>
          </a:p>
        </p:txBody>
      </p:sp>
      <p:pic>
        <p:nvPicPr>
          <p:cNvPr id="4" name="Picture 3"/>
          <p:cNvPicPr>
            <a:picLocks noChangeAspect="1"/>
          </p:cNvPicPr>
          <p:nvPr/>
        </p:nvPicPr>
        <p:blipFill>
          <a:blip r:embed="rId2"/>
          <a:stretch>
            <a:fillRect/>
          </a:stretch>
        </p:blipFill>
        <p:spPr>
          <a:xfrm>
            <a:off x="352036" y="4038600"/>
            <a:ext cx="4591050" cy="1983681"/>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156496" y="1981200"/>
                <a:ext cx="6889771" cy="10679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000" i="1" smtClean="0">
                          <a:latin typeface="Cambria Math" panose="02040503050406030204" pitchFamily="18" charset="0"/>
                        </a:rPr>
                        <m:t>dp</m:t>
                      </m:r>
                      <m:r>
                        <a:rPr lang="en-US" sz="2000" i="1">
                          <a:latin typeface="Cambria Math" panose="02040503050406030204" pitchFamily="18" charset="0"/>
                        </a:rPr>
                        <m:t>=</m:t>
                      </m:r>
                      <m:r>
                        <a:rPr lang="en-US" sz="2000" b="0" i="1" smtClean="0">
                          <a:latin typeface="Cambria Math" panose="02040503050406030204" pitchFamily="18" charset="0"/>
                        </a:rPr>
                        <m:t>3∗</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𝑖</m:t>
                              </m:r>
                            </m:e>
                          </m:d>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𝑑𝑥</m:t>
                      </m:r>
                      <m:r>
                        <a:rPr lang="en-US" sz="2000" b="0" i="1" smtClean="0">
                          <a:latin typeface="Cambria Math" panose="02040503050406030204" pitchFamily="18" charset="0"/>
                        </a:rPr>
                        <m:t>=</m:t>
                      </m:r>
                      <m:r>
                        <m:rPr>
                          <m:sty m:val="p"/>
                        </m:rPr>
                        <a:rPr lang="en-US" altLang="zh-CN" sz="2000" i="1">
                          <a:latin typeface="Cambria Math" panose="02040503050406030204" pitchFamily="18" charset="0"/>
                        </a:rPr>
                        <m:t>dp</m:t>
                      </m:r>
                      <m:r>
                        <a:rPr lang="en-US" sz="2000" i="1">
                          <a:latin typeface="Cambria Math" panose="02040503050406030204" pitchFamily="18" charset="0"/>
                        </a:rPr>
                        <m:t>=3∗</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e>
                          </m:d>
                        </m:e>
                        <m:sup>
                          <m:r>
                            <a:rPr lang="en-US" sz="2000" i="1">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𝑥</m:t>
                                  </m:r>
                                </m:num>
                                <m:den>
                                  <m:r>
                                    <a:rPr lang="en-US" sz="2000" b="0" i="1" smtClean="0">
                                      <a:latin typeface="Cambria Math" panose="02040503050406030204" pitchFamily="18" charset="0"/>
                                    </a:rPr>
                                    <m:t>𝑙</m:t>
                                  </m:r>
                                </m:den>
                              </m:f>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𝑑𝑥</m:t>
                      </m:r>
                      <m:r>
                        <a:rPr lang="en-US" sz="2000" b="0" i="1" smtClean="0">
                          <a:latin typeface="Cambria Math" panose="02040503050406030204" pitchFamily="18" charset="0"/>
                        </a:rPr>
                        <m:t>]</m:t>
                      </m:r>
                    </m:oMath>
                  </m:oMathPara>
                </a14:m>
                <a:endParaRPr lang="en-US" sz="2000" b="0" dirty="0"/>
              </a:p>
              <a:p>
                <a:r>
                  <a:rPr lang="en-US" sz="2000" dirty="0"/>
                  <a:t>        =3*r*</a:t>
                </a:r>
                <a14:m>
                  <m:oMath xmlns:m="http://schemas.openxmlformats.org/officeDocument/2006/math">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oMath>
                </a14:m>
                <a:r>
                  <a:rPr lang="en-US" sz="2000" dirty="0"/>
                  <a:t>*(1-2*</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oMath>
                </a14:m>
                <a:r>
                  <a:rPr lang="en-US" sz="2000" dirty="0"/>
                  <a:t>+</a:t>
                </a:r>
                <a14:m>
                  <m:oMath xmlns:m="http://schemas.openxmlformats.org/officeDocument/2006/math">
                    <m:f>
                      <m:fPr>
                        <m:ctrlPr>
                          <a:rPr lang="en-US" sz="2000" i="1" smtClean="0">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sSup>
                          <m:sSupPr>
                            <m:ctrlPr>
                              <a:rPr lang="en-US" sz="2000" i="1">
                                <a:latin typeface="Cambria Math" panose="02040503050406030204" pitchFamily="18" charset="0"/>
                              </a:rPr>
                            </m:ctrlPr>
                          </m:sSupPr>
                          <m:e>
                            <m:r>
                              <a:rPr lang="en-US" sz="2000" b="0" i="1" smtClean="0">
                                <a:latin typeface="Cambria Math" panose="02040503050406030204" pitchFamily="18" charset="0"/>
                              </a:rPr>
                              <m:t>𝑙</m:t>
                            </m:r>
                          </m:e>
                          <m:sup>
                            <m:r>
                              <a:rPr lang="en-US" sz="2000" i="1">
                                <a:latin typeface="Cambria Math" panose="02040503050406030204" pitchFamily="18" charset="0"/>
                              </a:rPr>
                              <m:t>2</m:t>
                            </m:r>
                          </m:sup>
                        </m:sSup>
                      </m:den>
                    </m:f>
                  </m:oMath>
                </a14:m>
                <a:r>
                  <a:rPr lang="en-US" sz="2000" dirty="0"/>
                  <a:t>)*dx</a:t>
                </a:r>
              </a:p>
            </p:txBody>
          </p:sp>
        </mc:Choice>
        <mc:Fallback xmlns="">
          <p:sp>
            <p:nvSpPr>
              <p:cNvPr id="9" name="TextBox 8"/>
              <p:cNvSpPr txBox="1">
                <a:spLocks noRot="1" noChangeAspect="1" noMove="1" noResize="1" noEditPoints="1" noAdjustHandles="1" noChangeArrowheads="1" noChangeShapeType="1" noTextEdit="1"/>
              </p:cNvSpPr>
              <p:nvPr/>
            </p:nvSpPr>
            <p:spPr>
              <a:xfrm>
                <a:off x="1156496" y="1981200"/>
                <a:ext cx="6889771" cy="1067985"/>
              </a:xfrm>
              <a:prstGeom prst="rect">
                <a:avLst/>
              </a:prstGeom>
              <a:blipFill>
                <a:blip r:embed="rId3"/>
                <a:stretch>
                  <a:fillRect b="-6857"/>
                </a:stretch>
              </a:blipFill>
            </p:spPr>
            <p:txBody>
              <a:bodyPr/>
              <a:lstStyle/>
              <a:p>
                <a:r>
                  <a:rPr lang="en-US">
                    <a:noFill/>
                  </a:rPr>
                  <a:t> </a:t>
                </a:r>
              </a:p>
            </p:txBody>
          </p:sp>
        </mc:Fallback>
      </mc:AlternateContent>
      <p:sp>
        <p:nvSpPr>
          <p:cNvPr id="5" name="Rectangle 4"/>
          <p:cNvSpPr/>
          <p:nvPr/>
        </p:nvSpPr>
        <p:spPr>
          <a:xfrm>
            <a:off x="164301" y="3028890"/>
            <a:ext cx="8950795" cy="400110"/>
          </a:xfrm>
          <a:prstGeom prst="rect">
            <a:avLst/>
          </a:prstGeom>
        </p:spPr>
        <p:txBody>
          <a:bodyPr wrap="square">
            <a:spAutoFit/>
          </a:bodyPr>
          <a:lstStyle/>
          <a:p>
            <a:r>
              <a:rPr lang="en-US" sz="2000" dirty="0">
                <a:solidFill>
                  <a:srgbClr val="000000"/>
                </a:solidFill>
              </a:rPr>
              <a:t>The total three-phase power loss down the primary main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2118233" y="3495685"/>
                <a:ext cx="5163721" cy="480131"/>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m:rPr>
                            <m:sty m:val="p"/>
                          </m:rPr>
                          <a:rPr lang="en-US" altLang="zh-CN" sz="2000" i="1" smtClean="0">
                            <a:latin typeface="Cambria Math" panose="02040503050406030204" pitchFamily="18" charset="0"/>
                          </a:rPr>
                          <m:t>loss</m:t>
                        </m:r>
                      </m:sub>
                    </m:sSub>
                    <m:r>
                      <a:rPr lang="en-US" sz="2000" i="1">
                        <a:latin typeface="Cambria Math" panose="02040503050406030204" pitchFamily="18" charset="0"/>
                      </a:rPr>
                      <m:t>=</m:t>
                    </m:r>
                    <m:nary>
                      <m:naryPr>
                        <m:limLoc m:val="undOvr"/>
                        <m:ctrlPr>
                          <a:rPr lang="en-US" sz="2000" i="1">
                            <a:latin typeface="Cambria Math" panose="02040503050406030204" pitchFamily="18" charset="0"/>
                          </a:rPr>
                        </m:ctrlPr>
                      </m:naryPr>
                      <m:sub>
                        <m:r>
                          <m:rPr>
                            <m:brk m:alnAt="24"/>
                          </m:rPr>
                          <a:rPr lang="en-US" sz="2000" i="1">
                            <a:latin typeface="Cambria Math" panose="02040503050406030204" pitchFamily="18" charset="0"/>
                          </a:rPr>
                          <m:t>0</m:t>
                        </m:r>
                      </m:sub>
                      <m:sup>
                        <m:r>
                          <a:rPr lang="en-US" sz="2000" i="1">
                            <a:latin typeface="Cambria Math" panose="02040503050406030204" pitchFamily="18" charset="0"/>
                          </a:rPr>
                          <m:t>𝑙</m:t>
                        </m:r>
                      </m:sup>
                      <m:e>
                        <m:r>
                          <a:rPr lang="en-US" sz="2000" i="1">
                            <a:latin typeface="Cambria Math" panose="02040503050406030204" pitchFamily="18" charset="0"/>
                          </a:rPr>
                          <m:t>𝑑</m:t>
                        </m:r>
                        <m:r>
                          <a:rPr lang="en-US" sz="2000" b="0" i="1" smtClean="0">
                            <a:latin typeface="Cambria Math" panose="02040503050406030204" pitchFamily="18" charset="0"/>
                          </a:rPr>
                          <m:t>𝑝</m:t>
                        </m:r>
                      </m:e>
                    </m:nary>
                    <m:r>
                      <a:rPr lang="en-US" sz="2000" b="0" i="1" smtClean="0">
                        <a:latin typeface="Cambria Math" panose="02040503050406030204" pitchFamily="18" charset="0"/>
                      </a:rPr>
                      <m:t>=3</m:t>
                    </m:r>
                    <m:r>
                      <a:rPr lang="en-US" sz="2000" i="1">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b="0" i="1" smtClean="0">
                        <a:latin typeface="Cambria Math" panose="02040503050406030204" pitchFamily="18" charset="0"/>
                      </a:rPr>
                      <m:t>∗</m:t>
                    </m:r>
                    <m:nary>
                      <m:naryPr>
                        <m:limLoc m:val="undOvr"/>
                        <m:ctrlPr>
                          <a:rPr lang="en-US" sz="2000" i="1">
                            <a:latin typeface="Cambria Math" panose="02040503050406030204" pitchFamily="18" charset="0"/>
                          </a:rPr>
                        </m:ctrlPr>
                      </m:naryPr>
                      <m:sub>
                        <m:r>
                          <m:rPr>
                            <m:brk m:alnAt="24"/>
                          </m:rPr>
                          <a:rPr lang="en-US" sz="2000" i="1">
                            <a:latin typeface="Cambria Math" panose="02040503050406030204" pitchFamily="18" charset="0"/>
                          </a:rPr>
                          <m:t>0</m:t>
                        </m:r>
                      </m:sub>
                      <m:sup>
                        <m:r>
                          <a:rPr lang="en-US" sz="2000" i="1">
                            <a:latin typeface="Cambria Math" panose="02040503050406030204" pitchFamily="18" charset="0"/>
                          </a:rPr>
                          <m:t>𝑙</m:t>
                        </m:r>
                      </m:sup>
                      <m:e>
                        <m:r>
                          <a:rPr lang="en-US" sz="2000" b="0" i="1" smtClean="0">
                            <a:latin typeface="Cambria Math" panose="02040503050406030204" pitchFamily="18" charset="0"/>
                          </a:rPr>
                          <m:t>(</m:t>
                        </m:r>
                        <m:r>
                          <m:rPr>
                            <m:nor/>
                          </m:rPr>
                          <a:rPr lang="en-US" sz="2000" dirty="0"/>
                          <m:t>1−2∗</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r>
                          <m:rPr>
                            <m:nor/>
                          </m:rPr>
                          <a:rPr lang="en-US" sz="2000" dirty="0"/>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sSup>
                              <m:sSupPr>
                                <m:ctrlPr>
                                  <a:rPr lang="en-US" sz="2000" i="1">
                                    <a:latin typeface="Cambria Math" panose="02040503050406030204" pitchFamily="18" charset="0"/>
                                  </a:rPr>
                                </m:ctrlPr>
                              </m:sSupPr>
                              <m:e>
                                <m:r>
                                  <a:rPr lang="en-US" sz="2000" i="1">
                                    <a:latin typeface="Cambria Math" panose="02040503050406030204" pitchFamily="18" charset="0"/>
                                  </a:rPr>
                                  <m:t>𝑙</m:t>
                                </m:r>
                              </m:e>
                              <m:sup>
                                <m:r>
                                  <a:rPr lang="en-US" sz="2000" i="1">
                                    <a:latin typeface="Cambria Math" panose="02040503050406030204" pitchFamily="18" charset="0"/>
                                  </a:rPr>
                                  <m:t>2</m:t>
                                </m:r>
                              </m:sup>
                            </m:sSup>
                          </m:den>
                        </m:f>
                        <m:r>
                          <a:rPr lang="en-US" sz="2000" b="0" i="1" smtClean="0">
                            <a:latin typeface="Cambria Math" panose="02040503050406030204" pitchFamily="18" charset="0"/>
                          </a:rPr>
                          <m:t>)</m:t>
                        </m:r>
                      </m:e>
                    </m:nary>
                  </m:oMath>
                </a14:m>
                <a:r>
                  <a:rPr lang="en-US" sz="2000" dirty="0"/>
                  <a:t> </a:t>
                </a:r>
                <a14:m>
                  <m:oMath xmlns:m="http://schemas.openxmlformats.org/officeDocument/2006/math">
                    <m:r>
                      <a:rPr lang="en-US" sz="2000" i="1">
                        <a:latin typeface="Cambria Math" panose="02040503050406030204" pitchFamily="18" charset="0"/>
                      </a:rPr>
                      <m:t>𝑑</m:t>
                    </m:r>
                    <m:r>
                      <a:rPr lang="en-US" sz="2000" b="0" i="1" smtClean="0">
                        <a:latin typeface="Cambria Math" panose="02040503050406030204" pitchFamily="18" charset="0"/>
                      </a:rPr>
                      <m:t>𝑥</m:t>
                    </m:r>
                  </m:oMath>
                </a14:m>
                <a:endParaRPr lang="en-US" sz="2000"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18233" y="3495685"/>
                <a:ext cx="5163721" cy="480131"/>
              </a:xfrm>
              <a:prstGeom prst="rect">
                <a:avLst/>
              </a:prstGeom>
              <a:blipFill>
                <a:blip r:embed="rId4"/>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DEDDCF3-4FEA-8249-A9A6-37F96DC43C1F}"/>
              </a:ext>
            </a:extLst>
          </p:cNvPr>
          <p:cNvSpPr>
            <a:spLocks noGrp="1"/>
          </p:cNvSpPr>
          <p:nvPr>
            <p:ph type="sldNum" sz="quarter" idx="12"/>
          </p:nvPr>
        </p:nvSpPr>
        <p:spPr/>
        <p:txBody>
          <a:bodyPr/>
          <a:lstStyle/>
          <a:p>
            <a:fld id="{5B7A2384-8C5D-49F6-8259-B9A64ECD4852}" type="slidenum">
              <a:rPr lang="en-US" smtClean="0"/>
              <a:t>48</a:t>
            </a:fld>
            <a:endParaRPr lang="en-US"/>
          </a:p>
        </p:txBody>
      </p:sp>
      <p:sp>
        <p:nvSpPr>
          <p:cNvPr id="13" name="Text Placeholder 4">
            <a:extLst>
              <a:ext uri="{FF2B5EF4-FFF2-40B4-BE49-F238E27FC236}">
                <a16:creationId xmlns:a16="http://schemas.microsoft.com/office/drawing/2014/main" id="{CB3048B2-290C-4C09-A733-57B4B6BA6B8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65062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Configurations-Rectangle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228600" y="1504890"/>
            <a:ext cx="8710448" cy="400110"/>
          </a:xfrm>
          <a:prstGeom prst="rect">
            <a:avLst/>
          </a:prstGeom>
        </p:spPr>
        <p:txBody>
          <a:bodyPr wrap="square">
            <a:spAutoFit/>
          </a:bodyPr>
          <a:lstStyle/>
          <a:p>
            <a:r>
              <a:rPr lang="en-US" sz="2000" dirty="0"/>
              <a:t>Evaluating the integral and simplifying,</a:t>
            </a:r>
          </a:p>
        </p:txBody>
      </p:sp>
      <p:sp>
        <p:nvSpPr>
          <p:cNvPr id="18" name="TextBox 17"/>
          <p:cNvSpPr txBox="1"/>
          <p:nvPr/>
        </p:nvSpPr>
        <p:spPr>
          <a:xfrm>
            <a:off x="3531526" y="5589833"/>
            <a:ext cx="4724400" cy="369332"/>
          </a:xfrm>
          <a:prstGeom prst="rect">
            <a:avLst/>
          </a:prstGeom>
          <a:noFill/>
        </p:spPr>
        <p:txBody>
          <a:bodyPr wrap="square" rtlCol="0">
            <a:spAutoFit/>
          </a:bodyPr>
          <a:lstStyle/>
          <a:p>
            <a:pPr algn="ctr"/>
            <a:r>
              <a:rPr lang="en-US" sz="1800" dirty="0"/>
              <a:t>Fig.1</a:t>
            </a:r>
            <a:r>
              <a:rPr lang="en-US" altLang="zh-CN" sz="1800" dirty="0"/>
              <a:t>5</a:t>
            </a:r>
            <a:r>
              <a:rPr lang="en-US" sz="1800" dirty="0"/>
              <a:t> R</a:t>
            </a:r>
            <a:r>
              <a:rPr lang="en-US" altLang="zh-CN" sz="1800" dirty="0"/>
              <a:t>ectangle power loss model</a:t>
            </a:r>
            <a:endParaRPr lang="en-US" sz="1800" dirty="0"/>
          </a:p>
        </p:txBody>
      </p:sp>
      <p:pic>
        <p:nvPicPr>
          <p:cNvPr id="4" name="Picture 3"/>
          <p:cNvPicPr>
            <a:picLocks noChangeAspect="1"/>
          </p:cNvPicPr>
          <p:nvPr/>
        </p:nvPicPr>
        <p:blipFill>
          <a:blip r:embed="rId2"/>
          <a:stretch>
            <a:fillRect/>
          </a:stretch>
        </p:blipFill>
        <p:spPr>
          <a:xfrm>
            <a:off x="228535" y="4417853"/>
            <a:ext cx="3809805" cy="16461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98291" y="1905000"/>
                <a:ext cx="5248873"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m:rPr>
                              <m:sty m:val="p"/>
                            </m:rPr>
                            <a:rPr lang="en-US" altLang="zh-CN" sz="2000" i="1" smtClean="0">
                              <a:latin typeface="Cambria Math" panose="02040503050406030204" pitchFamily="18" charset="0"/>
                            </a:rPr>
                            <m:t>loss</m:t>
                          </m:r>
                        </m:sub>
                      </m:sSub>
                      <m:r>
                        <a:rPr lang="en-US" sz="2000" i="1">
                          <a:latin typeface="Cambria Math" panose="02040503050406030204" pitchFamily="18" charset="0"/>
                        </a:rPr>
                        <m:t>=</m:t>
                      </m:r>
                      <m:r>
                        <a:rPr lang="en-US" sz="2000" i="1" smtClean="0">
                          <a:latin typeface="Cambria Math" panose="02040503050406030204" pitchFamily="18" charset="0"/>
                        </a:rPr>
                        <m:t>3</m:t>
                      </m:r>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𝑙</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i="1">
                          <a:latin typeface="Cambria Math" panose="02040503050406030204" pitchFamily="18" charset="0"/>
                        </a:rPr>
                        <m:t>3∗[</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r>
                        <a:rPr lang="en-US" sz="2000" i="1">
                          <a:latin typeface="Cambria Math" panose="02040503050406030204" pitchFamily="18" charset="0"/>
                        </a:rPr>
                        <m:t>∗</m:t>
                      </m:r>
                      <m:r>
                        <a:rPr lang="en-US" sz="2000" b="0" i="1" smtClean="0">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oMath>
                  </m:oMathPara>
                </a14:m>
                <a:endParaRPr lang="en-US" sz="2000"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1698291" y="1905000"/>
                <a:ext cx="5248873" cy="578235"/>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384534" y="1905000"/>
            <a:ext cx="611065" cy="400110"/>
          </a:xfrm>
          <a:prstGeom prst="rect">
            <a:avLst/>
          </a:prstGeom>
          <a:noFill/>
        </p:spPr>
        <p:txBody>
          <a:bodyPr wrap="none" rtlCol="0">
            <a:spAutoFit/>
          </a:bodyPr>
          <a:lstStyle/>
          <a:p>
            <a:r>
              <a:rPr lang="en-US" sz="2000" dirty="0"/>
              <a:t>(</a:t>
            </a:r>
            <a:r>
              <a:rPr lang="en-US" altLang="zh-CN" sz="2000" dirty="0"/>
              <a:t>44</a:t>
            </a:r>
            <a:r>
              <a:rPr lang="en-US" sz="2000" dirty="0"/>
              <a:t>)</a:t>
            </a:r>
          </a:p>
        </p:txBody>
      </p:sp>
      <p:sp>
        <p:nvSpPr>
          <p:cNvPr id="3" name="Rectangle 2"/>
          <p:cNvSpPr/>
          <p:nvPr/>
        </p:nvSpPr>
        <p:spPr>
          <a:xfrm>
            <a:off x="119929" y="2404408"/>
            <a:ext cx="8919264" cy="1938992"/>
          </a:xfrm>
          <a:prstGeom prst="rect">
            <a:avLst/>
          </a:prstGeom>
        </p:spPr>
        <p:txBody>
          <a:bodyPr wrap="square">
            <a:spAutoFit/>
          </a:bodyPr>
          <a:lstStyle/>
          <a:p>
            <a:r>
              <a:rPr lang="en-US" sz="2000" dirty="0">
                <a:solidFill>
                  <a:srgbClr val="000000"/>
                </a:solidFill>
              </a:rPr>
              <a:t>where </a:t>
            </a:r>
            <a:r>
              <a:rPr lang="en-US" sz="2000" i="1" dirty="0">
                <a:solidFill>
                  <a:srgbClr val="000000"/>
                </a:solidFill>
              </a:rPr>
              <a:t>R = r · l</a:t>
            </a:r>
            <a:r>
              <a:rPr lang="en-US" sz="2000" dirty="0">
                <a:solidFill>
                  <a:srgbClr val="000000"/>
                </a:solidFill>
              </a:rPr>
              <a:t>.</a:t>
            </a:r>
          </a:p>
          <a:p>
            <a:pPr algn="just"/>
            <a:r>
              <a:rPr lang="en-US" sz="2000" dirty="0">
                <a:solidFill>
                  <a:srgbClr val="000000"/>
                </a:solidFill>
              </a:rPr>
              <a:t>Equation (44) gives the same result as that of Equation (26). The only difference, again, is the manner in which the total current </a:t>
            </a:r>
            <a:r>
              <a:rPr lang="en-US" sz="2000" i="1" dirty="0">
                <a:solidFill>
                  <a:srgbClr val="000000"/>
                </a:solidFill>
              </a:rPr>
              <a:t>I</a:t>
            </a:r>
            <a:r>
              <a:rPr lang="en-US" sz="2000" i="1" baseline="-25000" dirty="0">
                <a:solidFill>
                  <a:srgbClr val="000000"/>
                </a:solidFill>
              </a:rPr>
              <a:t>T</a:t>
            </a:r>
            <a:r>
              <a:rPr lang="en-US" sz="2000" dirty="0">
                <a:solidFill>
                  <a:srgbClr val="000000"/>
                </a:solidFill>
              </a:rPr>
              <a:t> is determined. The model for computing the total three-phase power loss of the primary main feeder is shown in Fig.15. Once again, it must be understood that the power loss computed using the model of Fig.15 represents the total power loss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a:t>
            </a:r>
          </a:p>
        </p:txBody>
      </p:sp>
      <mc:AlternateContent xmlns:mc="http://schemas.openxmlformats.org/markup-compatibility/2006" xmlns:a14="http://schemas.microsoft.com/office/drawing/2010/main">
        <mc:Choice Requires="a14">
          <p:sp>
            <p:nvSpPr>
              <p:cNvPr id="13" name="TextBox 12"/>
              <p:cNvSpPr txBox="1"/>
              <p:nvPr/>
            </p:nvSpPr>
            <p:spPr>
              <a:xfrm>
                <a:off x="4441794" y="4292525"/>
                <a:ext cx="3410677" cy="6360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𝑃</m:t>
                          </m:r>
                        </m:e>
                        <m:sub>
                          <m:r>
                            <a:rPr lang="en-US" sz="2200" b="0" i="1" smtClean="0">
                              <a:latin typeface="Cambria Math" panose="02040503050406030204" pitchFamily="18" charset="0"/>
                            </a:rPr>
                            <m:t>𝑙𝑜𝑠𝑠</m:t>
                          </m:r>
                          <m:r>
                            <a:rPr lang="en-US" sz="2200" b="0" i="1" smtClean="0">
                              <a:latin typeface="Cambria Math" panose="02040503050406030204" pitchFamily="18" charset="0"/>
                            </a:rPr>
                            <m:t>_</m:t>
                          </m:r>
                          <m:r>
                            <a:rPr lang="en-US" sz="2200" b="0" i="1" smtClean="0">
                              <a:latin typeface="Cambria Math" panose="02040503050406030204" pitchFamily="18" charset="0"/>
                            </a:rPr>
                            <m:t>𝑡𝑜𝑡𝑎𝑙</m:t>
                          </m:r>
                        </m:sub>
                      </m:sSub>
                      <m:r>
                        <a:rPr lang="en-US" sz="2200" i="1">
                          <a:latin typeface="Cambria Math" panose="02040503050406030204" pitchFamily="18" charset="0"/>
                        </a:rPr>
                        <m:t>=3</m:t>
                      </m:r>
                      <m:r>
                        <a:rPr lang="en-US" sz="2200" i="1" smtClean="0">
                          <a:latin typeface="Cambria Math" panose="02040503050406030204" pitchFamily="18" charset="0"/>
                        </a:rPr>
                        <m:t> </m:t>
                      </m:r>
                      <m:r>
                        <a:rPr lang="en-US" sz="2200" i="1">
                          <a:latin typeface="Cambria Math" panose="02040503050406030204" pitchFamily="18" charset="0"/>
                        </a:rPr>
                        <m:t>[</m:t>
                      </m:r>
                      <m:f>
                        <m:fPr>
                          <m:ctrlPr>
                            <a:rPr lang="en-US" sz="220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3</m:t>
                          </m:r>
                        </m:den>
                      </m:f>
                      <m:r>
                        <a:rPr lang="en-US" sz="2200" b="0" i="1" smtClean="0">
                          <a:latin typeface="Cambria Math" panose="02040503050406030204" pitchFamily="18" charset="0"/>
                        </a:rPr>
                        <m:t>∗</m:t>
                      </m:r>
                      <m:r>
                        <a:rPr lang="en-US" sz="2200" i="1" smtClean="0">
                          <a:latin typeface="Cambria Math" panose="02040503050406030204" pitchFamily="18" charset="0"/>
                        </a:rPr>
                        <m:t>𝑅</m:t>
                      </m:r>
                      <m:r>
                        <a:rPr lang="en-US" sz="2200" b="0" i="1" smtClean="0">
                          <a:latin typeface="Cambria Math" panose="02040503050406030204" pitchFamily="18" charset="0"/>
                        </a:rPr>
                        <m:t>∗</m:t>
                      </m:r>
                      <m:sSup>
                        <m:sSupPr>
                          <m:ctrlPr>
                            <a:rPr lang="en-US" sz="2200" i="1">
                              <a:latin typeface="Cambria Math" panose="02040503050406030204" pitchFamily="18" charset="0"/>
                            </a:rPr>
                          </m:ctrlPr>
                        </m:sSupPr>
                        <m:e>
                          <m:d>
                            <m:dPr>
                              <m:begChr m:val="|"/>
                              <m:endChr m:val="|"/>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𝑇</m:t>
                                  </m:r>
                                </m:sub>
                              </m:sSub>
                            </m:e>
                          </m:d>
                        </m:e>
                        <m:sup>
                          <m:r>
                            <a:rPr lang="en-US" sz="2200" i="1">
                              <a:latin typeface="Cambria Math" panose="02040503050406030204" pitchFamily="18" charset="0"/>
                            </a:rPr>
                            <m:t>2</m:t>
                          </m:r>
                        </m:sup>
                      </m:sSup>
                      <m:r>
                        <a:rPr lang="en-US" sz="2200" i="1">
                          <a:latin typeface="Cambria Math" panose="02040503050406030204" pitchFamily="18" charset="0"/>
                        </a:rPr>
                        <m:t>]</m:t>
                      </m:r>
                    </m:oMath>
                  </m:oMathPara>
                </a14:m>
                <a:endParaRPr lang="en-US"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441794" y="4292525"/>
                <a:ext cx="3410677" cy="636008"/>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8434552" y="4419600"/>
            <a:ext cx="709448" cy="400110"/>
          </a:xfrm>
          <a:prstGeom prst="rect">
            <a:avLst/>
          </a:prstGeom>
          <a:noFill/>
        </p:spPr>
        <p:txBody>
          <a:bodyPr wrap="square" rtlCol="0">
            <a:spAutoFit/>
          </a:bodyPr>
          <a:lstStyle/>
          <a:p>
            <a:r>
              <a:rPr lang="en-US" sz="2000" dirty="0"/>
              <a:t>(</a:t>
            </a:r>
            <a:r>
              <a:rPr lang="en-US" altLang="zh-CN" sz="2000" dirty="0"/>
              <a:t>26</a:t>
            </a:r>
            <a:r>
              <a:rPr lang="en-US" sz="2000" dirty="0"/>
              <a:t>)</a:t>
            </a:r>
          </a:p>
        </p:txBody>
      </p:sp>
      <p:sp>
        <p:nvSpPr>
          <p:cNvPr id="5" name="Slide Number Placeholder 4">
            <a:extLst>
              <a:ext uri="{FF2B5EF4-FFF2-40B4-BE49-F238E27FC236}">
                <a16:creationId xmlns:a16="http://schemas.microsoft.com/office/drawing/2014/main" id="{E13E9221-8333-1A40-9F2F-4EBC014B787D}"/>
              </a:ext>
            </a:extLst>
          </p:cNvPr>
          <p:cNvSpPr>
            <a:spLocks noGrp="1"/>
          </p:cNvSpPr>
          <p:nvPr>
            <p:ph type="sldNum" sz="quarter" idx="12"/>
          </p:nvPr>
        </p:nvSpPr>
        <p:spPr/>
        <p:txBody>
          <a:bodyPr/>
          <a:lstStyle/>
          <a:p>
            <a:fld id="{5B7A2384-8C5D-49F6-8259-B9A64ECD4852}" type="slidenum">
              <a:rPr lang="en-US" smtClean="0"/>
              <a:t>49</a:t>
            </a:fld>
            <a:endParaRPr lang="en-US"/>
          </a:p>
        </p:txBody>
      </p:sp>
      <p:sp>
        <p:nvSpPr>
          <p:cNvPr id="15" name="Text Placeholder 4">
            <a:extLst>
              <a:ext uri="{FF2B5EF4-FFF2-40B4-BE49-F238E27FC236}">
                <a16:creationId xmlns:a16="http://schemas.microsoft.com/office/drawing/2014/main" id="{AC3004F6-B648-40D7-AA80-69259362F97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1698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3863" y="5195915"/>
            <a:ext cx="3048000" cy="369332"/>
          </a:xfrm>
          <a:prstGeom prst="rect">
            <a:avLst/>
          </a:prstGeom>
          <a:noFill/>
        </p:spPr>
        <p:txBody>
          <a:bodyPr wrap="square" rtlCol="0">
            <a:spAutoFit/>
          </a:bodyPr>
          <a:lstStyle/>
          <a:p>
            <a:pPr algn="ctr"/>
            <a:r>
              <a:rPr lang="en-US" dirty="0"/>
              <a:t>Fig.1 Customer demand curve </a:t>
            </a:r>
          </a:p>
        </p:txBody>
      </p:sp>
      <p:sp>
        <p:nvSpPr>
          <p:cNvPr id="8" name="Rectangle 7"/>
          <p:cNvSpPr/>
          <p:nvPr/>
        </p:nvSpPr>
        <p:spPr>
          <a:xfrm>
            <a:off x="228382" y="119513"/>
            <a:ext cx="2925416"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Voltage Drop</a:t>
            </a:r>
          </a:p>
        </p:txBody>
      </p:sp>
      <p:pic>
        <p:nvPicPr>
          <p:cNvPr id="9" name="Picture 8"/>
          <p:cNvPicPr>
            <a:picLocks noChangeAspect="1"/>
          </p:cNvPicPr>
          <p:nvPr/>
        </p:nvPicPr>
        <p:blipFill>
          <a:blip r:embed="rId2"/>
          <a:stretch>
            <a:fillRect/>
          </a:stretch>
        </p:blipFill>
        <p:spPr>
          <a:xfrm>
            <a:off x="65175" y="3581400"/>
            <a:ext cx="5192625" cy="1554480"/>
          </a:xfrm>
          <a:prstGeom prst="rect">
            <a:avLst/>
          </a:prstGeom>
        </p:spPr>
      </p:pic>
      <p:sp>
        <p:nvSpPr>
          <p:cNvPr id="10" name="Rectangle 9"/>
          <p:cNvSpPr/>
          <p:nvPr/>
        </p:nvSpPr>
        <p:spPr>
          <a:xfrm>
            <a:off x="286407" y="838200"/>
            <a:ext cx="8739352" cy="1200329"/>
          </a:xfrm>
          <a:prstGeom prst="rect">
            <a:avLst/>
          </a:prstGeom>
        </p:spPr>
        <p:txBody>
          <a:bodyPr wrap="square">
            <a:spAutoFit/>
          </a:bodyPr>
          <a:lstStyle/>
          <a:p>
            <a:pPr algn="just"/>
            <a:r>
              <a:rPr lang="en-US" sz="2400" dirty="0">
                <a:solidFill>
                  <a:srgbClr val="000000"/>
                </a:solidFill>
              </a:rPr>
              <a:t>A line-to-neutral equivalent circuit of a three-phase line segment serving a balanced three-phase load is shown in F</a:t>
            </a:r>
            <a:r>
              <a:rPr lang="en-US" altLang="zh-CN" sz="2400" dirty="0">
                <a:solidFill>
                  <a:srgbClr val="000000"/>
                </a:solidFill>
              </a:rPr>
              <a:t>ig</a:t>
            </a:r>
            <a:r>
              <a:rPr lang="en-US" sz="2400" dirty="0">
                <a:solidFill>
                  <a:srgbClr val="000000"/>
                </a:solidFill>
              </a:rPr>
              <a:t>.1. </a:t>
            </a:r>
          </a:p>
          <a:p>
            <a:r>
              <a:rPr lang="en-US" sz="2400" dirty="0">
                <a:solidFill>
                  <a:srgbClr val="000000"/>
                </a:solidFill>
              </a:rPr>
              <a:t>Kirchhoff's voltage law applied to the circuit of F</a:t>
            </a:r>
            <a:r>
              <a:rPr lang="en-US" altLang="zh-CN" sz="2400" dirty="0">
                <a:solidFill>
                  <a:srgbClr val="000000"/>
                </a:solidFill>
              </a:rPr>
              <a:t>ig</a:t>
            </a:r>
            <a:r>
              <a:rPr lang="en-US" sz="2400" dirty="0">
                <a:solidFill>
                  <a:srgbClr val="000000"/>
                </a:solidFill>
              </a:rPr>
              <a:t>.1 gives</a:t>
            </a:r>
          </a:p>
        </p:txBody>
      </p:sp>
      <p:pic>
        <p:nvPicPr>
          <p:cNvPr id="11" name="Picture 10"/>
          <p:cNvPicPr>
            <a:picLocks noChangeAspect="1"/>
          </p:cNvPicPr>
          <p:nvPr/>
        </p:nvPicPr>
        <p:blipFill>
          <a:blip r:embed="rId3"/>
          <a:stretch>
            <a:fillRect/>
          </a:stretch>
        </p:blipFill>
        <p:spPr>
          <a:xfrm>
            <a:off x="5103287" y="3733800"/>
            <a:ext cx="3964193" cy="1188720"/>
          </a:xfrm>
          <a:prstGeom prst="rect">
            <a:avLst/>
          </a:prstGeom>
        </p:spPr>
      </p:pic>
      <p:sp>
        <p:nvSpPr>
          <p:cNvPr id="12" name="TextBox 11"/>
          <p:cNvSpPr txBox="1"/>
          <p:nvPr/>
        </p:nvSpPr>
        <p:spPr>
          <a:xfrm>
            <a:off x="5420710" y="5195915"/>
            <a:ext cx="3048000" cy="369332"/>
          </a:xfrm>
          <a:prstGeom prst="rect">
            <a:avLst/>
          </a:prstGeom>
          <a:noFill/>
        </p:spPr>
        <p:txBody>
          <a:bodyPr wrap="square" rtlCol="0">
            <a:spAutoFit/>
          </a:bodyPr>
          <a:lstStyle/>
          <a:p>
            <a:pPr algn="ctr"/>
            <a:r>
              <a:rPr lang="en-US" dirty="0"/>
              <a:t>Fig.2 Customer demand curve </a:t>
            </a:r>
          </a:p>
        </p:txBody>
      </p:sp>
      <mc:AlternateContent xmlns:mc="http://schemas.openxmlformats.org/markup-compatibility/2006" xmlns:a14="http://schemas.microsoft.com/office/drawing/2010/main">
        <mc:Choice Requires="a14">
          <p:sp>
            <p:nvSpPr>
              <p:cNvPr id="13" name="TextBox 12"/>
              <p:cNvSpPr txBox="1"/>
              <p:nvPr/>
            </p:nvSpPr>
            <p:spPr>
              <a:xfrm>
                <a:off x="1755496" y="2227304"/>
                <a:ext cx="57407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𝑆</m:t>
                          </m:r>
                        </m:sub>
                      </m:sSub>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𝐿</m:t>
                          </m:r>
                        </m:sub>
                      </m:sSub>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𝑗𝑋</m:t>
                          </m:r>
                        </m:e>
                      </m:d>
                      <m:r>
                        <a:rPr lang="en-US" sz="2400" b="0" i="1" smtClean="0">
                          <a:latin typeface="Cambria Math" panose="02040503050406030204" pitchFamily="18" charset="0"/>
                        </a:rPr>
                        <m:t>∗</m:t>
                      </m:r>
                      <m:r>
                        <a:rPr lang="en-US" sz="2400" b="0" i="1" smtClean="0">
                          <a:latin typeface="Cambria Math" panose="02040503050406030204" pitchFamily="18" charset="0"/>
                        </a:rPr>
                        <m:t>𝐼</m:t>
                      </m:r>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𝐿</m:t>
                          </m:r>
                        </m:sub>
                      </m:sSub>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smtClean="0">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m:t>
                      </m:r>
                      <m:r>
                        <a:rPr lang="en-US" sz="2400" b="0" i="1" smtClean="0">
                          <a:latin typeface="Cambria Math" panose="02040503050406030204" pitchFamily="18" charset="0"/>
                        </a:rPr>
                        <m:t>𝑗𝑋</m:t>
                      </m:r>
                      <m:r>
                        <a:rPr lang="en-US" sz="2400" b="0" i="1" smtClean="0">
                          <a:latin typeface="Cambria Math" panose="02040503050406030204" pitchFamily="18" charset="0"/>
                        </a:rPr>
                        <m:t>∗</m:t>
                      </m:r>
                      <m:r>
                        <a:rPr lang="en-US" sz="2400" b="0" i="1" smtClean="0">
                          <a:latin typeface="Cambria Math" panose="02040503050406030204" pitchFamily="18" charset="0"/>
                        </a:rPr>
                        <m:t>𝐼</m:t>
                      </m:r>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755496" y="2227304"/>
                <a:ext cx="5740739" cy="369332"/>
              </a:xfrm>
              <a:prstGeom prst="rect">
                <a:avLst/>
              </a:prstGeom>
              <a:blipFill>
                <a:blip r:embed="rId4"/>
                <a:stretch>
                  <a:fillRect l="-849" r="-531" b="-34426"/>
                </a:stretch>
              </a:blipFill>
            </p:spPr>
            <p:txBody>
              <a:bodyPr/>
              <a:lstStyle/>
              <a:p>
                <a:r>
                  <a:rPr lang="en-US">
                    <a:noFill/>
                  </a:rPr>
                  <a:t> </a:t>
                </a:r>
              </a:p>
            </p:txBody>
          </p:sp>
        </mc:Fallback>
      </mc:AlternateContent>
      <p:sp>
        <p:nvSpPr>
          <p:cNvPr id="14" name="Rectangle 13"/>
          <p:cNvSpPr/>
          <p:nvPr/>
        </p:nvSpPr>
        <p:spPr>
          <a:xfrm>
            <a:off x="228382" y="2801334"/>
            <a:ext cx="8610600" cy="461665"/>
          </a:xfrm>
          <a:prstGeom prst="rect">
            <a:avLst/>
          </a:prstGeom>
        </p:spPr>
        <p:txBody>
          <a:bodyPr wrap="square">
            <a:spAutoFit/>
          </a:bodyPr>
          <a:lstStyle/>
          <a:p>
            <a:r>
              <a:rPr lang="en-US" sz="2400" dirty="0">
                <a:solidFill>
                  <a:srgbClr val="000000"/>
                </a:solidFill>
              </a:rPr>
              <a:t>The phasor diagram for above equation (1) is shown in Fig.2.</a:t>
            </a:r>
            <a:endParaRPr lang="en-US" sz="2400" dirty="0">
              <a:solidFill>
                <a:srgbClr val="000000"/>
              </a:solidFill>
              <a:effectLst/>
            </a:endParaRPr>
          </a:p>
        </p:txBody>
      </p:sp>
      <p:sp>
        <p:nvSpPr>
          <p:cNvPr id="3" name="TextBox 2"/>
          <p:cNvSpPr txBox="1"/>
          <p:nvPr/>
        </p:nvSpPr>
        <p:spPr>
          <a:xfrm>
            <a:off x="7942604" y="2209800"/>
            <a:ext cx="526106" cy="461665"/>
          </a:xfrm>
          <a:prstGeom prst="rect">
            <a:avLst/>
          </a:prstGeom>
          <a:noFill/>
        </p:spPr>
        <p:txBody>
          <a:bodyPr wrap="none" rtlCol="0">
            <a:spAutoFit/>
          </a:bodyPr>
          <a:lstStyle/>
          <a:p>
            <a:r>
              <a:rPr lang="en-US" sz="2400" dirty="0"/>
              <a:t>(1)</a:t>
            </a:r>
          </a:p>
        </p:txBody>
      </p:sp>
      <p:sp>
        <p:nvSpPr>
          <p:cNvPr id="2" name="Slide Number Placeholder 1">
            <a:extLst>
              <a:ext uri="{FF2B5EF4-FFF2-40B4-BE49-F238E27FC236}">
                <a16:creationId xmlns:a16="http://schemas.microsoft.com/office/drawing/2014/main" id="{FE873011-F80D-EF4B-9CE4-10E3AB74ADF3}"/>
              </a:ext>
            </a:extLst>
          </p:cNvPr>
          <p:cNvSpPr>
            <a:spLocks noGrp="1"/>
          </p:cNvSpPr>
          <p:nvPr>
            <p:ph type="sldNum" sz="quarter" idx="12"/>
          </p:nvPr>
        </p:nvSpPr>
        <p:spPr/>
        <p:txBody>
          <a:bodyPr/>
          <a:lstStyle/>
          <a:p>
            <a:fld id="{5B7A2384-8C5D-49F6-8259-B9A64ECD4852}" type="slidenum">
              <a:rPr lang="en-US" smtClean="0"/>
              <a:t>5</a:t>
            </a:fld>
            <a:endParaRPr lang="en-US"/>
          </a:p>
        </p:txBody>
      </p:sp>
      <p:sp>
        <p:nvSpPr>
          <p:cNvPr id="15" name="Text Placeholder 4">
            <a:extLst>
              <a:ext uri="{FF2B5EF4-FFF2-40B4-BE49-F238E27FC236}">
                <a16:creationId xmlns:a16="http://schemas.microsoft.com/office/drawing/2014/main" id="{63A0ABCC-9D78-4AF5-A864-F2B09CEB8D9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00134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4336" y="-33933"/>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6</a:t>
            </a: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4336" y="673953"/>
            <a:ext cx="8710448" cy="2246769"/>
          </a:xfrm>
          <a:prstGeom prst="rect">
            <a:avLst/>
          </a:prstGeom>
        </p:spPr>
        <p:txBody>
          <a:bodyPr wrap="square">
            <a:spAutoFit/>
          </a:bodyPr>
          <a:lstStyle/>
          <a:p>
            <a:pPr algn="just"/>
            <a:r>
              <a:rPr lang="en-US" sz="2000" dirty="0"/>
              <a:t>It is proposed to serve a rectangular area of length 10,000 </a:t>
            </a:r>
            <a:r>
              <a:rPr lang="en-US" sz="2000" dirty="0" err="1"/>
              <a:t>ft</a:t>
            </a:r>
            <a:r>
              <a:rPr lang="en-US" sz="2000" dirty="0"/>
              <a:t> and width of 6,000 ft. The load density of the area is 2500 kVA/mile</a:t>
            </a:r>
            <a:r>
              <a:rPr lang="en-US" sz="2000" baseline="30000" dirty="0"/>
              <a:t>2</a:t>
            </a:r>
            <a:r>
              <a:rPr lang="en-US" sz="2000" dirty="0"/>
              <a:t> with a power factor of 0.9 lagging. The primary main feeder uses 336,400 26/7 ACSR on a pole configured as shown in Example 3.2, Fig.4. The question at hand is what minimum standard nominal voltage level can be used to serve this area without exceeding a voltage drop of 3% down the primary main? The choices of nominal voltages are 4.16 and 12.47 kV. Compute also the total three-phase power loss.</a:t>
            </a:r>
          </a:p>
        </p:txBody>
      </p:sp>
      <p:sp>
        <p:nvSpPr>
          <p:cNvPr id="15" name="TextBox 14"/>
          <p:cNvSpPr txBox="1"/>
          <p:nvPr/>
        </p:nvSpPr>
        <p:spPr>
          <a:xfrm>
            <a:off x="4800600" y="3948529"/>
            <a:ext cx="2819400" cy="830997"/>
          </a:xfrm>
          <a:prstGeom prst="rect">
            <a:avLst/>
          </a:prstGeom>
          <a:noFill/>
        </p:spPr>
        <p:txBody>
          <a:bodyPr wrap="square" rtlCol="0">
            <a:spAutoFit/>
          </a:bodyPr>
          <a:lstStyle/>
          <a:p>
            <a:pPr algn="ctr"/>
            <a:r>
              <a:rPr lang="en-US" dirty="0"/>
              <a:t>Fig.4 Three-phase line configuration</a:t>
            </a:r>
          </a:p>
        </p:txBody>
      </p:sp>
      <p:pic>
        <p:nvPicPr>
          <p:cNvPr id="16" name="Picture 15"/>
          <p:cNvPicPr>
            <a:picLocks noChangeAspect="1"/>
          </p:cNvPicPr>
          <p:nvPr/>
        </p:nvPicPr>
        <p:blipFill>
          <a:blip r:embed="rId3"/>
          <a:stretch>
            <a:fillRect/>
          </a:stretch>
        </p:blipFill>
        <p:spPr>
          <a:xfrm>
            <a:off x="1828800" y="3081365"/>
            <a:ext cx="2667000" cy="2998760"/>
          </a:xfrm>
          <a:prstGeom prst="rect">
            <a:avLst/>
          </a:prstGeom>
        </p:spPr>
      </p:pic>
      <p:sp>
        <p:nvSpPr>
          <p:cNvPr id="3" name="Slide Number Placeholder 2">
            <a:extLst>
              <a:ext uri="{FF2B5EF4-FFF2-40B4-BE49-F238E27FC236}">
                <a16:creationId xmlns:a16="http://schemas.microsoft.com/office/drawing/2014/main" id="{6C4258F4-1D1E-4E4F-9F66-787B38189197}"/>
              </a:ext>
            </a:extLst>
          </p:cNvPr>
          <p:cNvSpPr>
            <a:spLocks noGrp="1"/>
          </p:cNvSpPr>
          <p:nvPr>
            <p:ph type="sldNum" sz="quarter" idx="12"/>
          </p:nvPr>
        </p:nvSpPr>
        <p:spPr/>
        <p:txBody>
          <a:bodyPr/>
          <a:lstStyle/>
          <a:p>
            <a:fld id="{5B7A2384-8C5D-49F6-8259-B9A64ECD4852}" type="slidenum">
              <a:rPr lang="en-US" smtClean="0"/>
              <a:t>50</a:t>
            </a:fld>
            <a:endParaRPr lang="en-US"/>
          </a:p>
        </p:txBody>
      </p:sp>
      <p:sp>
        <p:nvSpPr>
          <p:cNvPr id="9" name="Text Placeholder 4">
            <a:extLst>
              <a:ext uri="{FF2B5EF4-FFF2-40B4-BE49-F238E27FC236}">
                <a16:creationId xmlns:a16="http://schemas.microsoft.com/office/drawing/2014/main" id="{5A3A1E36-4B9E-4BDD-B7D2-7F0D34A18B6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23253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4336" y="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6</a:t>
            </a: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224336" y="673953"/>
            <a:ext cx="8710448" cy="1107996"/>
          </a:xfrm>
          <a:prstGeom prst="rect">
            <a:avLst/>
          </a:prstGeom>
        </p:spPr>
        <p:txBody>
          <a:bodyPr wrap="square">
            <a:spAutoFit/>
          </a:bodyPr>
          <a:lstStyle/>
          <a:p>
            <a:r>
              <a:rPr lang="en-US" sz="2200" b="1" dirty="0"/>
              <a:t>Solution</a:t>
            </a:r>
            <a:endParaRPr lang="en-US" sz="2200" dirty="0"/>
          </a:p>
          <a:p>
            <a:r>
              <a:rPr lang="en-US" sz="2200" dirty="0"/>
              <a:t>The area to be served is shown in Fig.16.</a:t>
            </a:r>
          </a:p>
          <a:p>
            <a:r>
              <a:rPr lang="en-US" sz="2200" dirty="0"/>
              <a:t>From Example 3.2, the impedance of the line was computed to be</a:t>
            </a:r>
          </a:p>
        </p:txBody>
      </p:sp>
      <p:pic>
        <p:nvPicPr>
          <p:cNvPr id="3" name="Picture 2"/>
          <p:cNvPicPr>
            <a:picLocks noChangeAspect="1"/>
          </p:cNvPicPr>
          <p:nvPr/>
        </p:nvPicPr>
        <p:blipFill>
          <a:blip r:embed="rId3"/>
          <a:stretch>
            <a:fillRect/>
          </a:stretch>
        </p:blipFill>
        <p:spPr>
          <a:xfrm>
            <a:off x="1143000" y="3789723"/>
            <a:ext cx="4087540" cy="2024525"/>
          </a:xfrm>
          <a:prstGeom prst="rect">
            <a:avLst/>
          </a:prstGeom>
        </p:spPr>
      </p:pic>
      <p:sp>
        <p:nvSpPr>
          <p:cNvPr id="9" name="TextBox 8"/>
          <p:cNvSpPr txBox="1"/>
          <p:nvPr/>
        </p:nvSpPr>
        <p:spPr>
          <a:xfrm>
            <a:off x="4724399" y="4410145"/>
            <a:ext cx="3710430" cy="369332"/>
          </a:xfrm>
          <a:prstGeom prst="rect">
            <a:avLst/>
          </a:prstGeom>
          <a:noFill/>
        </p:spPr>
        <p:txBody>
          <a:bodyPr wrap="square" rtlCol="0">
            <a:spAutoFit/>
          </a:bodyPr>
          <a:lstStyle/>
          <a:p>
            <a:pPr algn="ctr"/>
            <a:r>
              <a:rPr lang="en-US" dirty="0"/>
              <a:t>Fig.16 Example 3.6: rectangular area</a:t>
            </a:r>
          </a:p>
        </p:txBody>
      </p:sp>
      <mc:AlternateContent xmlns:mc="http://schemas.openxmlformats.org/markup-compatibility/2006" xmlns:a14="http://schemas.microsoft.com/office/drawing/2010/main">
        <mc:Choice Requires="a14">
          <p:sp>
            <p:nvSpPr>
              <p:cNvPr id="10" name="TextBox 9"/>
              <p:cNvSpPr txBox="1"/>
              <p:nvPr/>
            </p:nvSpPr>
            <p:spPr>
              <a:xfrm>
                <a:off x="2743200" y="1781949"/>
                <a:ext cx="3478325"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𝑧</m:t>
                      </m:r>
                      <m:r>
                        <a:rPr lang="en-US" sz="2200" i="1">
                          <a:latin typeface="Cambria Math" panose="02040503050406030204" pitchFamily="18" charset="0"/>
                        </a:rPr>
                        <m:t>=</m:t>
                      </m:r>
                      <m:r>
                        <a:rPr lang="en-US" sz="2200" i="1" smtClean="0">
                          <a:latin typeface="Cambria Math" panose="02040503050406030204" pitchFamily="18" charset="0"/>
                        </a:rPr>
                        <m:t>0</m:t>
                      </m:r>
                      <m:r>
                        <a:rPr lang="en-US" sz="2200" b="0" i="1" smtClean="0">
                          <a:latin typeface="Cambria Math" panose="02040503050406030204" pitchFamily="18" charset="0"/>
                        </a:rPr>
                        <m:t>.306+</m:t>
                      </m:r>
                      <m:r>
                        <a:rPr lang="en-US" sz="2200" b="0" i="1" smtClean="0">
                          <a:latin typeface="Cambria Math" panose="02040503050406030204" pitchFamily="18" charset="0"/>
                        </a:rPr>
                        <m:t>𝑗</m:t>
                      </m:r>
                      <m:r>
                        <a:rPr lang="en-US" sz="2200" b="0" i="1" smtClean="0">
                          <a:latin typeface="Cambria Math" panose="02040503050406030204" pitchFamily="18" charset="0"/>
                        </a:rPr>
                        <m:t>0.6272 </m:t>
                      </m:r>
                      <m:r>
                        <m:rPr>
                          <m:sty m:val="p"/>
                        </m:rPr>
                        <a:rPr lang="el-GR" sz="2200" b="0" i="1" smtClean="0">
                          <a:latin typeface="Cambria Math" panose="02040503050406030204" pitchFamily="18" charset="0"/>
                          <a:ea typeface="Cambria Math" panose="02040503050406030204" pitchFamily="18" charset="0"/>
                        </a:rPr>
                        <m:t>Ω</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𝑚𝑖𝑙𝑒</m:t>
                      </m:r>
                    </m:oMath>
                  </m:oMathPara>
                </a14:m>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743200" y="1781949"/>
                <a:ext cx="3478325" cy="338554"/>
              </a:xfrm>
              <a:prstGeom prst="rect">
                <a:avLst/>
              </a:prstGeom>
              <a:blipFill>
                <a:blip r:embed="rId4"/>
                <a:stretch>
                  <a:fillRect l="-525" r="-1401" b="-33929"/>
                </a:stretch>
              </a:blipFill>
            </p:spPr>
            <p:txBody>
              <a:bodyPr/>
              <a:lstStyle/>
              <a:p>
                <a:r>
                  <a:rPr lang="en-US">
                    <a:noFill/>
                  </a:rPr>
                  <a:t> </a:t>
                </a:r>
              </a:p>
            </p:txBody>
          </p:sp>
        </mc:Fallback>
      </mc:AlternateContent>
      <p:sp>
        <p:nvSpPr>
          <p:cNvPr id="4" name="Rectangle 3"/>
          <p:cNvSpPr/>
          <p:nvPr/>
        </p:nvSpPr>
        <p:spPr>
          <a:xfrm>
            <a:off x="224336" y="2175873"/>
            <a:ext cx="8995864" cy="430887"/>
          </a:xfrm>
          <a:prstGeom prst="rect">
            <a:avLst/>
          </a:prstGeom>
        </p:spPr>
        <p:txBody>
          <a:bodyPr wrap="square">
            <a:spAutoFit/>
          </a:bodyPr>
          <a:lstStyle/>
          <a:p>
            <a:r>
              <a:rPr lang="en-US" sz="2200" dirty="0">
                <a:solidFill>
                  <a:srgbClr val="000000"/>
                </a:solidFill>
              </a:rPr>
              <a:t>The length and width of the area in miles are</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2" name="TextBox 11"/>
              <p:cNvSpPr txBox="1"/>
              <p:nvPr/>
            </p:nvSpPr>
            <p:spPr>
              <a:xfrm>
                <a:off x="1208698" y="2840873"/>
                <a:ext cx="3320973" cy="6718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𝑙</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10,000</m:t>
                          </m:r>
                        </m:num>
                        <m:den>
                          <m:r>
                            <a:rPr lang="en-US" sz="2200" b="0" i="1" smtClean="0">
                              <a:latin typeface="Cambria Math" panose="02040503050406030204" pitchFamily="18" charset="0"/>
                            </a:rPr>
                            <m:t>5,280</m:t>
                          </m:r>
                        </m:den>
                      </m:f>
                      <m:r>
                        <a:rPr lang="en-US" sz="2200" b="0" i="1" smtClean="0">
                          <a:latin typeface="Cambria Math" panose="02040503050406030204" pitchFamily="18" charset="0"/>
                        </a:rPr>
                        <m:t>=</m:t>
                      </m:r>
                      <m:r>
                        <a:rPr lang="en-US" sz="2200" i="1" smtClean="0">
                          <a:latin typeface="Cambria Math" panose="02040503050406030204" pitchFamily="18" charset="0"/>
                        </a:rPr>
                        <m:t>1</m:t>
                      </m:r>
                      <m:r>
                        <a:rPr lang="en-US" sz="2200" b="0" i="1" smtClean="0">
                          <a:latin typeface="Cambria Math" panose="02040503050406030204" pitchFamily="18" charset="0"/>
                        </a:rPr>
                        <m:t>.8939 </m:t>
                      </m:r>
                      <m:r>
                        <a:rPr lang="en-US" sz="2200" b="0" i="1" smtClean="0">
                          <a:latin typeface="Cambria Math" panose="02040503050406030204" pitchFamily="18" charset="0"/>
                          <a:ea typeface="Cambria Math" panose="02040503050406030204" pitchFamily="18" charset="0"/>
                        </a:rPr>
                        <m:t>𝑚𝑖𝑙𝑒𝑠</m:t>
                      </m:r>
                    </m:oMath>
                  </m:oMathPara>
                </a14:m>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208698" y="2840873"/>
                <a:ext cx="3320973" cy="67185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37915" y="2840872"/>
                <a:ext cx="3283399" cy="6718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𝑤</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b="0" i="1" smtClean="0">
                              <a:latin typeface="Cambria Math" panose="02040503050406030204" pitchFamily="18" charset="0"/>
                            </a:rPr>
                            <m:t>6,000</m:t>
                          </m:r>
                        </m:num>
                        <m:den>
                          <m:r>
                            <a:rPr lang="en-US" sz="2200" b="0" i="1" smtClean="0">
                              <a:latin typeface="Cambria Math" panose="02040503050406030204" pitchFamily="18" charset="0"/>
                            </a:rPr>
                            <m:t>5,280</m:t>
                          </m:r>
                        </m:den>
                      </m:f>
                      <m:r>
                        <a:rPr lang="en-US" sz="2200" b="0" i="1" smtClean="0">
                          <a:latin typeface="Cambria Math" panose="02040503050406030204" pitchFamily="18" charset="0"/>
                        </a:rPr>
                        <m:t>=</m:t>
                      </m:r>
                      <m:r>
                        <a:rPr lang="en-US" sz="2200" i="1" smtClean="0">
                          <a:latin typeface="Cambria Math" panose="02040503050406030204" pitchFamily="18" charset="0"/>
                        </a:rPr>
                        <m:t>1</m:t>
                      </m:r>
                      <m:r>
                        <a:rPr lang="en-US" sz="2200" b="0" i="1" smtClean="0">
                          <a:latin typeface="Cambria Math" panose="02040503050406030204" pitchFamily="18" charset="0"/>
                        </a:rPr>
                        <m:t>.1364 </m:t>
                      </m:r>
                      <m:r>
                        <a:rPr lang="en-US" sz="2200" b="0" i="1" smtClean="0">
                          <a:latin typeface="Cambria Math" panose="02040503050406030204" pitchFamily="18" charset="0"/>
                          <a:ea typeface="Cambria Math" panose="02040503050406030204" pitchFamily="18" charset="0"/>
                        </a:rPr>
                        <m:t>𝑚𝑖𝑙𝑒𝑠</m:t>
                      </m:r>
                    </m:oMath>
                  </m:oMathPara>
                </a14:m>
                <a:endParaRPr lang="en-US"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937915" y="2840872"/>
                <a:ext cx="3283399" cy="671851"/>
              </a:xfrm>
              <a:prstGeom prst="rect">
                <a:avLst/>
              </a:prstGeom>
              <a:blipFill>
                <a:blip r:embed="rId6"/>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CB74834-E73C-3B4F-BE6D-DD995AAC0974}"/>
              </a:ext>
            </a:extLst>
          </p:cNvPr>
          <p:cNvSpPr>
            <a:spLocks noGrp="1"/>
          </p:cNvSpPr>
          <p:nvPr>
            <p:ph type="sldNum" sz="quarter" idx="12"/>
          </p:nvPr>
        </p:nvSpPr>
        <p:spPr/>
        <p:txBody>
          <a:bodyPr/>
          <a:lstStyle/>
          <a:p>
            <a:fld id="{5B7A2384-8C5D-49F6-8259-B9A64ECD4852}" type="slidenum">
              <a:rPr lang="en-US" smtClean="0"/>
              <a:t>51</a:t>
            </a:fld>
            <a:endParaRPr lang="en-US"/>
          </a:p>
        </p:txBody>
      </p:sp>
      <p:sp>
        <p:nvSpPr>
          <p:cNvPr id="14" name="Text Placeholder 4">
            <a:extLst>
              <a:ext uri="{FF2B5EF4-FFF2-40B4-BE49-F238E27FC236}">
                <a16:creationId xmlns:a16="http://schemas.microsoft.com/office/drawing/2014/main" id="{0A92DD7F-CB64-4467-BB83-D5293CE8DE1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37858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4336" y="27596"/>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6</a:t>
            </a: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224336" y="673953"/>
            <a:ext cx="8710448" cy="400110"/>
          </a:xfrm>
          <a:prstGeom prst="rect">
            <a:avLst/>
          </a:prstGeom>
        </p:spPr>
        <p:txBody>
          <a:bodyPr wrap="square">
            <a:spAutoFit/>
          </a:bodyPr>
          <a:lstStyle/>
          <a:p>
            <a:r>
              <a:rPr lang="en-US" sz="2000" dirty="0"/>
              <a:t>The total area of the rectangular area is</a:t>
            </a:r>
          </a:p>
        </p:txBody>
      </p:sp>
      <mc:AlternateContent xmlns:mc="http://schemas.openxmlformats.org/markup-compatibility/2006" xmlns:a14="http://schemas.microsoft.com/office/drawing/2010/main">
        <mc:Choice Requires="a14">
          <p:sp>
            <p:nvSpPr>
              <p:cNvPr id="10" name="TextBox 9"/>
              <p:cNvSpPr txBox="1"/>
              <p:nvPr/>
            </p:nvSpPr>
            <p:spPr>
              <a:xfrm>
                <a:off x="2983105" y="1160210"/>
                <a:ext cx="2769091" cy="307777"/>
              </a:xfrm>
              <a:prstGeom prst="rect">
                <a:avLst/>
              </a:prstGeom>
              <a:noFill/>
            </p:spPr>
            <p:txBody>
              <a:bodyPr wrap="none" lIns="0" tIns="0" rIns="0" bIns="0" rtlCol="0">
                <a:spAutoFit/>
              </a:bodyPr>
              <a:lstStyle/>
              <a:p>
                <a:r>
                  <a:rPr lang="en-US" sz="2000" dirty="0"/>
                  <a:t>A</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=2.1522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𝑚𝑖𝑙𝑒</m:t>
                        </m:r>
                      </m:e>
                      <m:sup>
                        <m:r>
                          <a:rPr lang="en-US" sz="2000" b="0" i="1" smtClean="0">
                            <a:latin typeface="Cambria Math" panose="02040503050406030204" pitchFamily="18" charset="0"/>
                          </a:rPr>
                          <m:t>2</m:t>
                        </m:r>
                      </m:sup>
                    </m:sSup>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83105" y="1160210"/>
                <a:ext cx="2769091" cy="307777"/>
              </a:xfrm>
              <a:prstGeom prst="rect">
                <a:avLst/>
              </a:prstGeom>
              <a:blipFill>
                <a:blip r:embed="rId3"/>
                <a:stretch>
                  <a:fillRect l="-5495" t="-25490" r="-879" b="-49020"/>
                </a:stretch>
              </a:blipFill>
            </p:spPr>
            <p:txBody>
              <a:bodyPr/>
              <a:lstStyle/>
              <a:p>
                <a:r>
                  <a:rPr lang="en-US">
                    <a:noFill/>
                  </a:rPr>
                  <a:t> </a:t>
                </a:r>
              </a:p>
            </p:txBody>
          </p:sp>
        </mc:Fallback>
      </mc:AlternateContent>
      <p:sp>
        <p:nvSpPr>
          <p:cNvPr id="5" name="Rectangle 4"/>
          <p:cNvSpPr/>
          <p:nvPr/>
        </p:nvSpPr>
        <p:spPr>
          <a:xfrm>
            <a:off x="224336" y="1447800"/>
            <a:ext cx="8843464" cy="400110"/>
          </a:xfrm>
          <a:prstGeom prst="rect">
            <a:avLst/>
          </a:prstGeom>
        </p:spPr>
        <p:txBody>
          <a:bodyPr wrap="square">
            <a:spAutoFit/>
          </a:bodyPr>
          <a:lstStyle/>
          <a:p>
            <a:r>
              <a:rPr lang="en-US" sz="2000" dirty="0">
                <a:solidFill>
                  <a:srgbClr val="000000"/>
                </a:solidFill>
              </a:rPr>
              <a:t>The total load of the area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1968989" y="1978223"/>
                <a:ext cx="4902368" cy="307777"/>
              </a:xfrm>
              <a:prstGeom prst="rect">
                <a:avLst/>
              </a:prstGeom>
              <a:noFill/>
            </p:spPr>
            <p:txBody>
              <a:bodyPr wrap="none" lIns="0" tIns="0" rIns="0" bIns="0" rtlCol="0">
                <a:spAutoFit/>
              </a:bodyPr>
              <a:lstStyle/>
              <a:p>
                <a:r>
                  <a:rPr lang="en-US" sz="2000" dirty="0"/>
                  <a:t>k</a:t>
                </a:r>
                <a14:m>
                  <m:oMath xmlns:m="http://schemas.openxmlformats.org/officeDocument/2006/math">
                    <m:r>
                      <m:rPr>
                        <m:sty m:val="p"/>
                      </m:rPr>
                      <a:rPr lang="en-US" sz="2000" b="0" i="0" smtClean="0">
                        <a:latin typeface="Cambria Math" panose="02040503050406030204" pitchFamily="18" charset="0"/>
                      </a:rPr>
                      <m:t>V</m:t>
                    </m:r>
                    <m:r>
                      <a:rPr lang="en-US" sz="2000" b="0" i="1" smtClean="0">
                        <a:latin typeface="Cambria Math" panose="02040503050406030204" pitchFamily="18" charset="0"/>
                      </a:rPr>
                      <m:t>𝐴</m:t>
                    </m:r>
                    <m:r>
                      <a:rPr lang="en-US" sz="2000" i="1">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r>
                      <a:rPr lang="en-US" sz="2000" b="0" i="1" smtClean="0">
                        <a:latin typeface="Cambria Math" panose="02040503050406030204" pitchFamily="18" charset="0"/>
                      </a:rPr>
                      <m:t>𝐴</m:t>
                    </m:r>
                    <m:r>
                      <a:rPr lang="en-US" sz="2000" b="0" i="1" smtClean="0">
                        <a:latin typeface="Cambria Math" panose="02040503050406030204" pitchFamily="18" charset="0"/>
                      </a:rPr>
                      <m:t>=2500∗2.1522=5380.6 </m:t>
                    </m:r>
                    <m:r>
                      <a:rPr lang="en-US" sz="2000" b="0" i="1" smtClean="0">
                        <a:latin typeface="Cambria Math" panose="02040503050406030204" pitchFamily="18" charset="0"/>
                      </a:rPr>
                      <m:t>𝑘𝑉𝐴</m:t>
                    </m:r>
                  </m:oMath>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968989" y="1978223"/>
                <a:ext cx="4902368" cy="307777"/>
              </a:xfrm>
              <a:prstGeom prst="rect">
                <a:avLst/>
              </a:prstGeom>
              <a:blipFill>
                <a:blip r:embed="rId4"/>
                <a:stretch>
                  <a:fillRect l="-3234" t="-26000" r="-995" b="-50000"/>
                </a:stretch>
              </a:blipFill>
            </p:spPr>
            <p:txBody>
              <a:bodyPr/>
              <a:lstStyle/>
              <a:p>
                <a:r>
                  <a:rPr lang="en-US">
                    <a:noFill/>
                  </a:rPr>
                  <a:t> </a:t>
                </a:r>
              </a:p>
            </p:txBody>
          </p:sp>
        </mc:Fallback>
      </mc:AlternateContent>
      <p:sp>
        <p:nvSpPr>
          <p:cNvPr id="7" name="Rectangle 6"/>
          <p:cNvSpPr/>
          <p:nvPr/>
        </p:nvSpPr>
        <p:spPr>
          <a:xfrm>
            <a:off x="224336" y="2343090"/>
            <a:ext cx="8843464" cy="400110"/>
          </a:xfrm>
          <a:prstGeom prst="rect">
            <a:avLst/>
          </a:prstGeom>
        </p:spPr>
        <p:txBody>
          <a:bodyPr wrap="square">
            <a:spAutoFit/>
          </a:bodyPr>
          <a:lstStyle/>
          <a:p>
            <a:r>
              <a:rPr lang="en-US" sz="2000" dirty="0">
                <a:solidFill>
                  <a:srgbClr val="000000"/>
                </a:solidFill>
              </a:rPr>
              <a:t>The total impedance of the line segment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1143000" y="2895600"/>
                <a:ext cx="6657720" cy="307777"/>
              </a:xfrm>
              <a:prstGeom prst="rect">
                <a:avLst/>
              </a:prstGeom>
              <a:noFill/>
            </p:spPr>
            <p:txBody>
              <a:bodyPr wrap="none" lIns="0" tIns="0" rIns="0" bIns="0" rtlCol="0">
                <a:spAutoFit/>
              </a:bodyPr>
              <a:lstStyle/>
              <a:p>
                <a:r>
                  <a:rPr lang="en-US" sz="2000" dirty="0"/>
                  <a:t>Z</a:t>
                </a:r>
                <a14:m>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𝑙</m:t>
                    </m:r>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0.306+</m:t>
                        </m:r>
                        <m:r>
                          <a:rPr lang="en-US" sz="2000" b="0" i="1" smtClean="0">
                            <a:latin typeface="Cambria Math" panose="02040503050406030204" pitchFamily="18" charset="0"/>
                          </a:rPr>
                          <m:t>𝑗</m:t>
                        </m:r>
                        <m:r>
                          <a:rPr lang="en-US" sz="2000" b="0" i="1" smtClean="0">
                            <a:latin typeface="Cambria Math" panose="02040503050406030204" pitchFamily="18" charset="0"/>
                          </a:rPr>
                          <m:t>0.6272</m:t>
                        </m:r>
                      </m:e>
                    </m:d>
                    <m:r>
                      <a:rPr lang="en-US" sz="2000" b="0" i="1" smtClean="0">
                        <a:latin typeface="Cambria Math" panose="02040503050406030204" pitchFamily="18" charset="0"/>
                      </a:rPr>
                      <m:t>∗1.8939=</m:t>
                    </m:r>
                    <m:r>
                      <a:rPr lang="en-US" sz="2000" i="1" smtClean="0">
                        <a:latin typeface="Cambria Math" panose="02040503050406030204" pitchFamily="18" charset="0"/>
                      </a:rPr>
                      <m:t>0</m:t>
                    </m:r>
                    <m:r>
                      <a:rPr lang="en-US" sz="2000" b="0" i="1" smtClean="0">
                        <a:latin typeface="Cambria Math" panose="02040503050406030204" pitchFamily="18" charset="0"/>
                      </a:rPr>
                      <m:t>.5795+</m:t>
                    </m:r>
                    <m:r>
                      <a:rPr lang="en-US" sz="2000" b="0" i="1" smtClean="0">
                        <a:latin typeface="Cambria Math" panose="02040503050406030204" pitchFamily="18" charset="0"/>
                      </a:rPr>
                      <m:t>𝑗</m:t>
                    </m:r>
                    <m:r>
                      <a:rPr lang="en-US" sz="2000" b="0" i="1" smtClean="0">
                        <a:latin typeface="Cambria Math" panose="02040503050406030204" pitchFamily="18" charset="0"/>
                      </a:rPr>
                      <m:t>1.1879</m:t>
                    </m:r>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143000" y="2895600"/>
                <a:ext cx="6657720" cy="307777"/>
              </a:xfrm>
              <a:prstGeom prst="rect">
                <a:avLst/>
              </a:prstGeom>
              <a:blipFill>
                <a:blip r:embed="rId5"/>
                <a:stretch>
                  <a:fillRect l="-2381" t="-26000" r="-275" b="-50000"/>
                </a:stretch>
              </a:blipFill>
            </p:spPr>
            <p:txBody>
              <a:bodyPr/>
              <a:lstStyle/>
              <a:p>
                <a:r>
                  <a:rPr lang="en-US">
                    <a:noFill/>
                  </a:rPr>
                  <a:t> </a:t>
                </a:r>
              </a:p>
            </p:txBody>
          </p:sp>
        </mc:Fallback>
      </mc:AlternateContent>
      <p:sp>
        <p:nvSpPr>
          <p:cNvPr id="11" name="Rectangle 10"/>
          <p:cNvSpPr/>
          <p:nvPr/>
        </p:nvSpPr>
        <p:spPr>
          <a:xfrm>
            <a:off x="226964" y="3409890"/>
            <a:ext cx="8843464" cy="400110"/>
          </a:xfrm>
          <a:prstGeom prst="rect">
            <a:avLst/>
          </a:prstGeom>
        </p:spPr>
        <p:txBody>
          <a:bodyPr wrap="square">
            <a:spAutoFit/>
          </a:bodyPr>
          <a:lstStyle/>
          <a:p>
            <a:r>
              <a:rPr lang="en-US" sz="2000" dirty="0">
                <a:solidFill>
                  <a:srgbClr val="000000"/>
                </a:solidFill>
              </a:rPr>
              <a:t>For a nominal voltage of 4.16 kV, the total area current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653460" y="3962400"/>
                <a:ext cx="7393114" cy="9807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𝑘𝑉𝐴</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m:t>
                              </m:r>
                            </m:e>
                            <m:sub>
                              <m:r>
                                <a:rPr lang="en-US" sz="2000" b="0" i="1" smtClean="0">
                                  <a:latin typeface="Cambria Math" panose="02040503050406030204" pitchFamily="18" charset="0"/>
                                </a:rPr>
                                <m:t>𝐿𝐿</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5380.6</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r>
                            <a:rPr lang="en-US" sz="2000" b="0" i="1" smtClean="0">
                              <a:latin typeface="Cambria Math" panose="02040503050406030204" pitchFamily="18" charset="0"/>
                            </a:rPr>
                            <m:t>4.16</m:t>
                          </m:r>
                        </m:den>
                      </m:f>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sSup>
                            <m:sSupPr>
                              <m:ctrlPr>
                                <a:rPr lang="en-US" sz="2000" b="0" i="1" smtClean="0">
                                  <a:latin typeface="Cambria Math" panose="02040503050406030204" pitchFamily="18" charset="0"/>
                                  <a:ea typeface="Cambria Math" panose="02040503050406030204" pitchFamily="18" charset="0"/>
                                </a:rPr>
                              </m:ctrlPr>
                            </m:sSupPr>
                            <m:e>
                              <m:r>
                                <m:rPr>
                                  <m:sty m:val="p"/>
                                </m:rPr>
                                <a:rPr lang="en-US" sz="2000" b="0" i="0" smtClean="0">
                                  <a:latin typeface="Cambria Math" panose="02040503050406030204" pitchFamily="18" charset="0"/>
                                  <a:ea typeface="Cambria Math" panose="02040503050406030204" pitchFamily="18" charset="0"/>
                                </a:rPr>
                                <m:t>cos</m:t>
                              </m:r>
                            </m:e>
                            <m:sup>
                              <m:r>
                                <a:rPr lang="en-US" sz="2000" b="0" i="1" smtClean="0">
                                  <a:latin typeface="Cambria Math" panose="02040503050406030204" pitchFamily="18" charset="0"/>
                                  <a:ea typeface="Cambria Math" panose="02040503050406030204" pitchFamily="18" charset="0"/>
                                </a:rPr>
                                <m:t>−1</m:t>
                              </m:r>
                            </m:sup>
                          </m:sSup>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0.9</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746.7</m:t>
                          </m:r>
                          <m:r>
                            <a:rPr lang="en-US" sz="2000" i="1">
                              <a:latin typeface="Cambria Math" panose="02040503050406030204" pitchFamily="18" charset="0"/>
                              <a:ea typeface="Cambria Math" panose="02040503050406030204" pitchFamily="18" charset="0"/>
                            </a:rPr>
                            <m:t>∠</m:t>
                          </m:r>
                        </m:e>
                      </m:func>
                      <m:r>
                        <a:rPr lang="en-US" sz="2000" b="0" i="1" smtClean="0">
                          <a:latin typeface="Cambria Math" panose="02040503050406030204" pitchFamily="18" charset="0"/>
                          <a:ea typeface="Cambria Math" panose="02040503050406030204" pitchFamily="18" charset="0"/>
                        </a:rPr>
                        <m:t>−25.84 </m:t>
                      </m:r>
                      <m:r>
                        <a:rPr lang="en-US" sz="2000" b="0" i="1" smtClean="0">
                          <a:latin typeface="Cambria Math" panose="02040503050406030204" pitchFamily="18" charset="0"/>
                          <a:ea typeface="Cambria Math" panose="02040503050406030204" pitchFamily="18" charset="0"/>
                        </a:rPr>
                        <m:t>𝐴</m:t>
                      </m:r>
                    </m:oMath>
                  </m:oMathPara>
                </a14:m>
                <a:endParaRPr lang="en-US" sz="2000" dirty="0"/>
              </a:p>
              <a:p>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53460" y="3962400"/>
                <a:ext cx="7393114" cy="980781"/>
              </a:xfrm>
              <a:prstGeom prst="rect">
                <a:avLst/>
              </a:prstGeom>
              <a:blipFill>
                <a:blip r:embed="rId6"/>
                <a:stretch>
                  <a:fillRect/>
                </a:stretch>
              </a:blipFill>
            </p:spPr>
            <p:txBody>
              <a:bodyPr/>
              <a:lstStyle/>
              <a:p>
                <a:r>
                  <a:rPr lang="en-US">
                    <a:noFill/>
                  </a:rPr>
                  <a:t> </a:t>
                </a:r>
              </a:p>
            </p:txBody>
          </p:sp>
        </mc:Fallback>
      </mc:AlternateContent>
      <p:sp>
        <p:nvSpPr>
          <p:cNvPr id="21" name="Rectangle 20"/>
          <p:cNvSpPr/>
          <p:nvPr/>
        </p:nvSpPr>
        <p:spPr>
          <a:xfrm>
            <a:off x="224336" y="4800600"/>
            <a:ext cx="8843464" cy="400110"/>
          </a:xfrm>
          <a:prstGeom prst="rect">
            <a:avLst/>
          </a:prstGeom>
        </p:spPr>
        <p:txBody>
          <a:bodyPr wrap="square">
            <a:spAutoFit/>
          </a:bodyPr>
          <a:lstStyle/>
          <a:p>
            <a:r>
              <a:rPr lang="en-US" sz="2000" dirty="0"/>
              <a:t>The total voltage drop down the primary main is</a:t>
            </a:r>
          </a:p>
        </p:txBody>
      </p:sp>
      <mc:AlternateContent xmlns:mc="http://schemas.openxmlformats.org/markup-compatibility/2006" xmlns:a14="http://schemas.microsoft.com/office/drawing/2010/main">
        <mc:Choice Requires="a14">
          <p:sp>
            <p:nvSpPr>
              <p:cNvPr id="22" name="TextBox 21"/>
              <p:cNvSpPr txBox="1"/>
              <p:nvPr/>
            </p:nvSpPr>
            <p:spPr>
              <a:xfrm>
                <a:off x="722789" y="5257800"/>
                <a:ext cx="7271285" cy="8049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𝑑𝑟𝑜𝑝</m:t>
                          </m:r>
                        </m:sub>
                      </m:sSub>
                      <m:r>
                        <a:rPr lang="en-US" sz="1800" i="1">
                          <a:latin typeface="Cambria Math" panose="02040503050406030204" pitchFamily="18" charset="0"/>
                        </a:rPr>
                        <m:t>=</m:t>
                      </m:r>
                      <m:r>
                        <a:rPr lang="en-US" sz="1800" b="0" i="1" smtClean="0">
                          <a:latin typeface="Cambria Math" panose="02040503050406030204" pitchFamily="18" charset="0"/>
                        </a:rPr>
                        <m:t>𝑅𝑒</m:t>
                      </m:r>
                      <m:d>
                        <m:dPr>
                          <m:begChr m:val="["/>
                          <m:endChr m:val="]"/>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r>
                            <a:rPr lang="en-US" sz="1800" b="0" i="1" smtClean="0">
                              <a:latin typeface="Cambria Math" panose="02040503050406030204" pitchFamily="18" charset="0"/>
                            </a:rPr>
                            <m:t>𝑍</m:t>
                          </m:r>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𝑇</m:t>
                              </m:r>
                            </m:sub>
                          </m:sSub>
                        </m:e>
                      </m:d>
                      <m:r>
                        <a:rPr lang="en-US" sz="1800" i="1">
                          <a:latin typeface="Cambria Math" panose="02040503050406030204" pitchFamily="18" charset="0"/>
                        </a:rPr>
                        <m:t>=</m:t>
                      </m:r>
                      <m:r>
                        <a:rPr lang="en-US" sz="1800" i="1">
                          <a:latin typeface="Cambria Math" panose="02040503050406030204" pitchFamily="18" charset="0"/>
                        </a:rPr>
                        <m:t>𝑅𝑒</m:t>
                      </m:r>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rPr>
                            <m:t>∗</m:t>
                          </m:r>
                          <m:d>
                            <m:dPr>
                              <m:ctrlPr>
                                <a:rPr lang="en-US" sz="1800" b="0" i="1" smtClean="0">
                                  <a:latin typeface="Cambria Math" panose="02040503050406030204" pitchFamily="18" charset="0"/>
                                </a:rPr>
                              </m:ctrlPr>
                            </m:dPr>
                            <m:e>
                              <m:r>
                                <a:rPr lang="en-US" sz="1800" i="1">
                                  <a:latin typeface="Cambria Math" panose="02040503050406030204" pitchFamily="18" charset="0"/>
                                </a:rPr>
                                <m:t>0.</m:t>
                              </m:r>
                              <m:r>
                                <a:rPr lang="en-US" sz="1800" b="0" i="1" smtClean="0">
                                  <a:latin typeface="Cambria Math" panose="02040503050406030204" pitchFamily="18" charset="0"/>
                                </a:rPr>
                                <m:t>5795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1.1879</m:t>
                              </m:r>
                            </m:e>
                          </m:d>
                          <m:r>
                            <a:rPr lang="en-US" sz="1800" i="1">
                              <a:latin typeface="Cambria Math" panose="02040503050406030204" pitchFamily="18" charset="0"/>
                            </a:rPr>
                            <m:t>∗</m:t>
                          </m:r>
                          <m:d>
                            <m:dPr>
                              <m:ctrlPr>
                                <a:rPr lang="en-US" sz="1800" b="0" i="1" smtClean="0">
                                  <a:latin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746.7∠−25.84</m:t>
                              </m:r>
                            </m:e>
                          </m:d>
                        </m:e>
                      </m:d>
                    </m:oMath>
                  </m:oMathPara>
                </a14:m>
                <a:endParaRPr lang="en-US" sz="1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m:t>
                      </m:r>
                      <m:r>
                        <a:rPr lang="en-US" sz="1800" b="0" i="1" smtClean="0">
                          <a:latin typeface="Cambria Math" panose="02040503050406030204" pitchFamily="18" charset="0"/>
                        </a:rPr>
                        <m:t>338.1</m:t>
                      </m:r>
                      <m:r>
                        <a:rPr lang="en-US" sz="1800" b="0" i="1" smtClean="0">
                          <a:latin typeface="Cambria Math" panose="02040503050406030204" pitchFamily="18" charset="0"/>
                        </a:rPr>
                        <m:t>𝑉</m:t>
                      </m:r>
                    </m:oMath>
                  </m:oMathPara>
                </a14:m>
                <a:endParaRPr lang="en-US" sz="1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22789" y="5257800"/>
                <a:ext cx="7271285" cy="804900"/>
              </a:xfrm>
              <a:prstGeom prst="rect">
                <a:avLst/>
              </a:prstGeom>
              <a:blipFill>
                <a:blip r:embed="rId7"/>
                <a:stretch>
                  <a:fillRect b="-227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5139C78-E24C-AE44-9806-0F608656E263}"/>
              </a:ext>
            </a:extLst>
          </p:cNvPr>
          <p:cNvSpPr>
            <a:spLocks noGrp="1"/>
          </p:cNvSpPr>
          <p:nvPr>
            <p:ph type="sldNum" sz="quarter" idx="12"/>
          </p:nvPr>
        </p:nvSpPr>
        <p:spPr/>
        <p:txBody>
          <a:bodyPr/>
          <a:lstStyle/>
          <a:p>
            <a:fld id="{5B7A2384-8C5D-49F6-8259-B9A64ECD4852}" type="slidenum">
              <a:rPr lang="en-US" smtClean="0"/>
              <a:t>52</a:t>
            </a:fld>
            <a:endParaRPr lang="en-US"/>
          </a:p>
        </p:txBody>
      </p:sp>
      <p:sp>
        <p:nvSpPr>
          <p:cNvPr id="16" name="Text Placeholder 4">
            <a:extLst>
              <a:ext uri="{FF2B5EF4-FFF2-40B4-BE49-F238E27FC236}">
                <a16:creationId xmlns:a16="http://schemas.microsoft.com/office/drawing/2014/main" id="{A000B57E-EA3D-4C14-8B79-0650DA71AF8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98316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910" y="18597"/>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6</a:t>
            </a: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224336" y="673953"/>
            <a:ext cx="8710448" cy="400110"/>
          </a:xfrm>
          <a:prstGeom prst="rect">
            <a:avLst/>
          </a:prstGeom>
        </p:spPr>
        <p:txBody>
          <a:bodyPr wrap="square">
            <a:spAutoFit/>
          </a:bodyPr>
          <a:lstStyle/>
          <a:p>
            <a:r>
              <a:rPr lang="en-US" sz="2000" dirty="0"/>
              <a:t>The nominal line-to-neutral voltage is</a:t>
            </a:r>
          </a:p>
        </p:txBody>
      </p:sp>
      <mc:AlternateContent xmlns:mc="http://schemas.openxmlformats.org/markup-compatibility/2006" xmlns:a14="http://schemas.microsoft.com/office/drawing/2010/main">
        <mc:Choice Requires="a14">
          <p:sp>
            <p:nvSpPr>
              <p:cNvPr id="10" name="TextBox 9"/>
              <p:cNvSpPr txBox="1"/>
              <p:nvPr/>
            </p:nvSpPr>
            <p:spPr>
              <a:xfrm>
                <a:off x="2985444" y="1088128"/>
                <a:ext cx="2680156" cy="635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𝐿𝑁</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4160</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den>
                      </m:f>
                      <m:r>
                        <a:rPr lang="en-US" sz="2000" b="0" i="1"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401.8 </m:t>
                      </m:r>
                      <m:r>
                        <a:rPr lang="en-US" sz="2000" b="0" i="1" smtClean="0">
                          <a:latin typeface="Cambria Math" panose="02040503050406030204" pitchFamily="18" charset="0"/>
                        </a:rPr>
                        <m:t>𝑉</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85444" y="1088128"/>
                <a:ext cx="2680156" cy="635751"/>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224336" y="1707667"/>
            <a:ext cx="8843464" cy="400110"/>
          </a:xfrm>
          <a:prstGeom prst="rect">
            <a:avLst/>
          </a:prstGeom>
        </p:spPr>
        <p:txBody>
          <a:bodyPr wrap="square">
            <a:spAutoFit/>
          </a:bodyPr>
          <a:lstStyle/>
          <a:p>
            <a:r>
              <a:rPr lang="en-US" sz="2000" dirty="0">
                <a:solidFill>
                  <a:srgbClr val="000000"/>
                </a:solidFill>
              </a:rPr>
              <a:t>The percent voltage drop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2056020" y="2197285"/>
                <a:ext cx="5363840" cy="634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𝑑𝑟𝑜𝑝</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𝐿𝑁</m:t>
                              </m:r>
                            </m:sub>
                          </m:sSub>
                        </m:den>
                      </m:f>
                      <m:r>
                        <a:rPr lang="en-US" sz="2000" b="0" i="1" smtClean="0">
                          <a:latin typeface="Cambria Math" panose="02040503050406030204" pitchFamily="18" charset="0"/>
                        </a:rPr>
                        <m:t>∗100%</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388.1</m:t>
                          </m:r>
                        </m:num>
                        <m:den>
                          <m:r>
                            <a:rPr lang="en-US" sz="2000" b="0" i="1" smtClean="0">
                              <a:latin typeface="Cambria Math" panose="02040503050406030204" pitchFamily="18" charset="0"/>
                            </a:rPr>
                            <m:t>2401.8</m:t>
                          </m:r>
                        </m:den>
                      </m:f>
                      <m:r>
                        <a:rPr lang="en-US" sz="2000" i="1">
                          <a:latin typeface="Cambria Math" panose="02040503050406030204" pitchFamily="18" charset="0"/>
                        </a:rPr>
                        <m:t>∗100%</m:t>
                      </m:r>
                      <m:r>
                        <a:rPr lang="en-US" sz="2000" b="0" i="1" smtClean="0">
                          <a:latin typeface="Cambria Math" panose="02040503050406030204" pitchFamily="18" charset="0"/>
                        </a:rPr>
                        <m:t>=16.16%</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056020" y="2197285"/>
                <a:ext cx="5363840" cy="634404"/>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224336" y="2971800"/>
            <a:ext cx="8843464" cy="1015663"/>
          </a:xfrm>
          <a:prstGeom prst="rect">
            <a:avLst/>
          </a:prstGeom>
        </p:spPr>
        <p:txBody>
          <a:bodyPr wrap="square">
            <a:spAutoFit/>
          </a:bodyPr>
          <a:lstStyle/>
          <a:p>
            <a:r>
              <a:rPr lang="en-US" sz="2000" dirty="0"/>
              <a:t>It is clear that the nominal voltage of 4.16 kV will not meet the criteria of a voltage drop less than 3.0%.</a:t>
            </a:r>
          </a:p>
          <a:p>
            <a:r>
              <a:rPr lang="en-US" sz="2000" dirty="0"/>
              <a:t>For a nominal voltage of 12.47 kV, the total area current is</a:t>
            </a:r>
          </a:p>
        </p:txBody>
      </p:sp>
      <mc:AlternateContent xmlns:mc="http://schemas.openxmlformats.org/markup-compatibility/2006" xmlns:a14="http://schemas.microsoft.com/office/drawing/2010/main">
        <mc:Choice Requires="a14">
          <p:sp>
            <p:nvSpPr>
              <p:cNvPr id="15" name="TextBox 14"/>
              <p:cNvSpPr txBox="1"/>
              <p:nvPr/>
            </p:nvSpPr>
            <p:spPr>
              <a:xfrm>
                <a:off x="990600" y="4038600"/>
                <a:ext cx="7542962" cy="9807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𝑘𝑉𝐴</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𝑘𝑉</m:t>
                              </m:r>
                            </m:e>
                            <m:sub>
                              <m:r>
                                <a:rPr lang="en-US" sz="2000" b="0" i="1" smtClean="0">
                                  <a:latin typeface="Cambria Math" panose="02040503050406030204" pitchFamily="18" charset="0"/>
                                </a:rPr>
                                <m:t>𝐿𝐿</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5380.6</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r>
                            <a:rPr lang="en-US" sz="2000" b="0" i="1" smtClean="0">
                              <a:latin typeface="Cambria Math" panose="02040503050406030204" pitchFamily="18" charset="0"/>
                            </a:rPr>
                            <m:t>12.47</m:t>
                          </m:r>
                        </m:den>
                      </m:f>
                      <m:r>
                        <a:rPr lang="en-US" sz="2000" b="0" i="1" smtClean="0">
                          <a:latin typeface="Cambria Math" panose="02040503050406030204" pitchFamily="18" charset="0"/>
                          <a:ea typeface="Cambria Math" panose="02040503050406030204" pitchFamily="18" charset="0"/>
                        </a:rPr>
                        <m:t>∠−</m:t>
                      </m:r>
                      <m:func>
                        <m:funcPr>
                          <m:ctrlPr>
                            <a:rPr lang="en-US" sz="2000" b="0" i="1" smtClean="0">
                              <a:latin typeface="Cambria Math" panose="02040503050406030204" pitchFamily="18" charset="0"/>
                              <a:ea typeface="Cambria Math" panose="02040503050406030204" pitchFamily="18" charset="0"/>
                            </a:rPr>
                          </m:ctrlPr>
                        </m:funcPr>
                        <m:fName>
                          <m:sSup>
                            <m:sSupPr>
                              <m:ctrlPr>
                                <a:rPr lang="en-US" sz="2000" b="0" i="1" smtClean="0">
                                  <a:latin typeface="Cambria Math" panose="02040503050406030204" pitchFamily="18" charset="0"/>
                                  <a:ea typeface="Cambria Math" panose="02040503050406030204" pitchFamily="18" charset="0"/>
                                </a:rPr>
                              </m:ctrlPr>
                            </m:sSupPr>
                            <m:e>
                              <m:r>
                                <m:rPr>
                                  <m:sty m:val="p"/>
                                </m:rPr>
                                <a:rPr lang="en-US" sz="2000" b="0" i="0" smtClean="0">
                                  <a:latin typeface="Cambria Math" panose="02040503050406030204" pitchFamily="18" charset="0"/>
                                  <a:ea typeface="Cambria Math" panose="02040503050406030204" pitchFamily="18" charset="0"/>
                                </a:rPr>
                                <m:t>cos</m:t>
                              </m:r>
                            </m:e>
                            <m:sup>
                              <m:r>
                                <a:rPr lang="en-US" sz="2000" b="0" i="1" smtClean="0">
                                  <a:latin typeface="Cambria Math" panose="02040503050406030204" pitchFamily="18" charset="0"/>
                                  <a:ea typeface="Cambria Math" panose="02040503050406030204" pitchFamily="18" charset="0"/>
                                </a:rPr>
                                <m:t>−1</m:t>
                              </m:r>
                            </m:sup>
                          </m:sSup>
                        </m:fName>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0.9</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249.1</m:t>
                          </m:r>
                          <m:r>
                            <a:rPr lang="en-US" sz="2000" i="1">
                              <a:latin typeface="Cambria Math" panose="02040503050406030204" pitchFamily="18" charset="0"/>
                              <a:ea typeface="Cambria Math" panose="02040503050406030204" pitchFamily="18" charset="0"/>
                            </a:rPr>
                            <m:t>∠</m:t>
                          </m:r>
                        </m:e>
                      </m:func>
                      <m:r>
                        <a:rPr lang="en-US" sz="2000" b="0" i="1" smtClean="0">
                          <a:latin typeface="Cambria Math" panose="02040503050406030204" pitchFamily="18" charset="0"/>
                          <a:ea typeface="Cambria Math" panose="02040503050406030204" pitchFamily="18" charset="0"/>
                        </a:rPr>
                        <m:t>−25.84 </m:t>
                      </m:r>
                      <m:r>
                        <a:rPr lang="en-US" sz="2000" b="0" i="1" smtClean="0">
                          <a:latin typeface="Cambria Math" panose="02040503050406030204" pitchFamily="18" charset="0"/>
                          <a:ea typeface="Cambria Math" panose="02040503050406030204" pitchFamily="18" charset="0"/>
                        </a:rPr>
                        <m:t>𝐴</m:t>
                      </m:r>
                    </m:oMath>
                  </m:oMathPara>
                </a14:m>
                <a:endParaRPr lang="en-US" sz="2000" dirty="0"/>
              </a:p>
              <a:p>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90600" y="4038600"/>
                <a:ext cx="7542962" cy="980781"/>
              </a:xfrm>
              <a:prstGeom prst="rect">
                <a:avLst/>
              </a:prstGeom>
              <a:blipFill>
                <a:blip r:embed="rId5"/>
                <a:stretch>
                  <a:fillRect/>
                </a:stretch>
              </a:blipFill>
            </p:spPr>
            <p:txBody>
              <a:bodyPr/>
              <a:lstStyle/>
              <a:p>
                <a:r>
                  <a:rPr lang="en-US">
                    <a:noFill/>
                  </a:rPr>
                  <a:t> </a:t>
                </a:r>
              </a:p>
            </p:txBody>
          </p:sp>
        </mc:Fallback>
      </mc:AlternateContent>
      <p:sp>
        <p:nvSpPr>
          <p:cNvPr id="3" name="Rectangle 2"/>
          <p:cNvSpPr/>
          <p:nvPr/>
        </p:nvSpPr>
        <p:spPr>
          <a:xfrm>
            <a:off x="224335" y="4876800"/>
            <a:ext cx="8576159" cy="400110"/>
          </a:xfrm>
          <a:prstGeom prst="rect">
            <a:avLst/>
          </a:prstGeom>
        </p:spPr>
        <p:txBody>
          <a:bodyPr wrap="square">
            <a:spAutoFit/>
          </a:bodyPr>
          <a:lstStyle/>
          <a:p>
            <a:r>
              <a:rPr lang="en-US" sz="2000" dirty="0">
                <a:solidFill>
                  <a:srgbClr val="000000"/>
                </a:solidFill>
              </a:rPr>
              <a:t>The total voltage drop down the primary main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724052" y="5257800"/>
                <a:ext cx="7271285" cy="8049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sz="1800" b="0" i="1" smtClean="0">
                              <a:latin typeface="Cambria Math" panose="02040503050406030204" pitchFamily="18" charset="0"/>
                            </a:rPr>
                            <m:t>𝑑𝑟𝑜𝑝</m:t>
                          </m:r>
                        </m:sub>
                      </m:sSub>
                      <m:r>
                        <a:rPr lang="en-US" sz="1800" i="1">
                          <a:latin typeface="Cambria Math" panose="02040503050406030204" pitchFamily="18" charset="0"/>
                        </a:rPr>
                        <m:t>=</m:t>
                      </m:r>
                      <m:r>
                        <a:rPr lang="en-US" sz="1800" b="0" i="1" smtClean="0">
                          <a:latin typeface="Cambria Math" panose="02040503050406030204" pitchFamily="18" charset="0"/>
                        </a:rPr>
                        <m:t>𝑅𝑒</m:t>
                      </m:r>
                      <m:d>
                        <m:dPr>
                          <m:begChr m:val="["/>
                          <m:endChr m:val="]"/>
                          <m:ctrlPr>
                            <a:rPr lang="en-US" sz="1800" b="0" i="1" smtClean="0">
                              <a:latin typeface="Cambria Math" panose="02040503050406030204" pitchFamily="18" charset="0"/>
                            </a:rPr>
                          </m:ctrlPr>
                        </m:dPr>
                        <m:e>
                          <m:f>
                            <m:fPr>
                              <m:ctrlPr>
                                <a:rPr lang="en-US" sz="1800" i="1">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b="0" i="1" smtClean="0">
                              <a:latin typeface="Cambria Math" panose="02040503050406030204" pitchFamily="18" charset="0"/>
                            </a:rPr>
                            <m:t>∗</m:t>
                          </m:r>
                          <m:r>
                            <a:rPr lang="en-US" sz="1800" b="0" i="1" smtClean="0">
                              <a:latin typeface="Cambria Math" panose="02040503050406030204" pitchFamily="18" charset="0"/>
                            </a:rPr>
                            <m:t>𝑍</m:t>
                          </m:r>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𝑇</m:t>
                              </m:r>
                            </m:sub>
                          </m:sSub>
                        </m:e>
                      </m:d>
                      <m:r>
                        <a:rPr lang="en-US" sz="1800" i="1">
                          <a:latin typeface="Cambria Math" panose="02040503050406030204" pitchFamily="18" charset="0"/>
                        </a:rPr>
                        <m:t>=</m:t>
                      </m:r>
                      <m:r>
                        <a:rPr lang="en-US" sz="1800" i="1">
                          <a:latin typeface="Cambria Math" panose="02040503050406030204" pitchFamily="18" charset="0"/>
                        </a:rPr>
                        <m:t>𝑅𝑒</m:t>
                      </m:r>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r>
                            <a:rPr lang="en-US" sz="1800" i="1">
                              <a:latin typeface="Cambria Math" panose="02040503050406030204" pitchFamily="18" charset="0"/>
                            </a:rPr>
                            <m:t>∗</m:t>
                          </m:r>
                          <m:d>
                            <m:dPr>
                              <m:ctrlPr>
                                <a:rPr lang="en-US" sz="1800" b="0" i="1" smtClean="0">
                                  <a:latin typeface="Cambria Math" panose="02040503050406030204" pitchFamily="18" charset="0"/>
                                </a:rPr>
                              </m:ctrlPr>
                            </m:dPr>
                            <m:e>
                              <m:r>
                                <a:rPr lang="en-US" sz="1800" i="1">
                                  <a:latin typeface="Cambria Math" panose="02040503050406030204" pitchFamily="18" charset="0"/>
                                </a:rPr>
                                <m:t>0.</m:t>
                              </m:r>
                              <m:r>
                                <a:rPr lang="en-US" sz="1800" b="0" i="1" smtClean="0">
                                  <a:latin typeface="Cambria Math" panose="02040503050406030204" pitchFamily="18" charset="0"/>
                                </a:rPr>
                                <m:t>5795</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1.1879</m:t>
                              </m:r>
                            </m:e>
                          </m:d>
                          <m:r>
                            <a:rPr lang="en-US" sz="1800" i="1">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249.1</m:t>
                              </m:r>
                              <m:r>
                                <a:rPr lang="en-US" sz="1800" i="1">
                                  <a:latin typeface="Cambria Math" panose="02040503050406030204" pitchFamily="18" charset="0"/>
                                  <a:ea typeface="Cambria Math" panose="02040503050406030204" pitchFamily="18" charset="0"/>
                                </a:rPr>
                                <m:t>∠−25.84</m:t>
                              </m:r>
                            </m:e>
                          </m:d>
                        </m:e>
                      </m:d>
                    </m:oMath>
                  </m:oMathPara>
                </a14:m>
                <a:endParaRPr lang="en-US" sz="1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m:t>
                      </m:r>
                      <m:r>
                        <a:rPr lang="en-US" sz="1800" b="0" i="1" smtClean="0">
                          <a:latin typeface="Cambria Math" panose="02040503050406030204" pitchFamily="18" charset="0"/>
                        </a:rPr>
                        <m:t>129.5</m:t>
                      </m:r>
                      <m:r>
                        <a:rPr lang="en-US" sz="1800" b="0" i="1" smtClean="0">
                          <a:latin typeface="Cambria Math" panose="02040503050406030204" pitchFamily="18" charset="0"/>
                        </a:rPr>
                        <m:t>𝑉</m:t>
                      </m:r>
                    </m:oMath>
                  </m:oMathPara>
                </a14:m>
                <a:endParaRPr lang="en-US" sz="1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24052" y="5257800"/>
                <a:ext cx="7271285" cy="804900"/>
              </a:xfrm>
              <a:prstGeom prst="rect">
                <a:avLst/>
              </a:prstGeom>
              <a:blipFill>
                <a:blip r:embed="rId6"/>
                <a:stretch>
                  <a:fillRect b="-227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441B93E-D89E-4E48-B747-FD19CDB54FCF}"/>
              </a:ext>
            </a:extLst>
          </p:cNvPr>
          <p:cNvSpPr>
            <a:spLocks noGrp="1"/>
          </p:cNvSpPr>
          <p:nvPr>
            <p:ph type="sldNum" sz="quarter" idx="12"/>
          </p:nvPr>
        </p:nvSpPr>
        <p:spPr/>
        <p:txBody>
          <a:bodyPr/>
          <a:lstStyle/>
          <a:p>
            <a:fld id="{5B7A2384-8C5D-49F6-8259-B9A64ECD4852}" type="slidenum">
              <a:rPr lang="en-US" smtClean="0"/>
              <a:t>53</a:t>
            </a:fld>
            <a:endParaRPr lang="en-US"/>
          </a:p>
        </p:txBody>
      </p:sp>
      <p:sp>
        <p:nvSpPr>
          <p:cNvPr id="14" name="Text Placeholder 4">
            <a:extLst>
              <a:ext uri="{FF2B5EF4-FFF2-40B4-BE49-F238E27FC236}">
                <a16:creationId xmlns:a16="http://schemas.microsoft.com/office/drawing/2014/main" id="{2F73B469-C797-4078-8A35-A062B4B4A9B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21058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178"/>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6</a:t>
            </a: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 name="Rectangle 1"/>
          <p:cNvSpPr/>
          <p:nvPr/>
        </p:nvSpPr>
        <p:spPr>
          <a:xfrm>
            <a:off x="224336" y="673953"/>
            <a:ext cx="8710448" cy="400110"/>
          </a:xfrm>
          <a:prstGeom prst="rect">
            <a:avLst/>
          </a:prstGeom>
        </p:spPr>
        <p:txBody>
          <a:bodyPr wrap="square">
            <a:spAutoFit/>
          </a:bodyPr>
          <a:lstStyle/>
          <a:p>
            <a:r>
              <a:rPr lang="en-US" sz="2000" dirty="0"/>
              <a:t>The nominal line-to-neutral voltage is</a:t>
            </a:r>
          </a:p>
        </p:txBody>
      </p:sp>
      <mc:AlternateContent xmlns:mc="http://schemas.openxmlformats.org/markup-compatibility/2006" xmlns:a14="http://schemas.microsoft.com/office/drawing/2010/main">
        <mc:Choice Requires="a14">
          <p:sp>
            <p:nvSpPr>
              <p:cNvPr id="10" name="TextBox 9"/>
              <p:cNvSpPr txBox="1"/>
              <p:nvPr/>
            </p:nvSpPr>
            <p:spPr>
              <a:xfrm>
                <a:off x="2985444" y="1088128"/>
                <a:ext cx="2928622" cy="635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𝐿𝑁</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12,470</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den>
                      </m:f>
                      <m:r>
                        <a:rPr lang="en-US" sz="2000" b="0" i="1" smtClean="0">
                          <a:latin typeface="Cambria Math" panose="02040503050406030204" pitchFamily="18" charset="0"/>
                        </a:rPr>
                        <m:t>=</m:t>
                      </m:r>
                      <m:r>
                        <a:rPr lang="en-US" sz="2000" i="1" smtClean="0">
                          <a:latin typeface="Cambria Math" panose="02040503050406030204" pitchFamily="18" charset="0"/>
                        </a:rPr>
                        <m:t>7</m:t>
                      </m:r>
                      <m:r>
                        <a:rPr lang="en-US" sz="2000" b="0" i="1" smtClean="0">
                          <a:latin typeface="Cambria Math" panose="02040503050406030204" pitchFamily="18" charset="0"/>
                        </a:rPr>
                        <m:t>,199.6 </m:t>
                      </m:r>
                      <m:r>
                        <a:rPr lang="en-US" sz="2000" b="0" i="1" smtClean="0">
                          <a:latin typeface="Cambria Math" panose="02040503050406030204" pitchFamily="18" charset="0"/>
                        </a:rPr>
                        <m:t>𝑉</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85444" y="1088128"/>
                <a:ext cx="2928622" cy="635751"/>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224336" y="1905000"/>
            <a:ext cx="8843464" cy="400110"/>
          </a:xfrm>
          <a:prstGeom prst="rect">
            <a:avLst/>
          </a:prstGeom>
        </p:spPr>
        <p:txBody>
          <a:bodyPr wrap="square">
            <a:spAutoFit/>
          </a:bodyPr>
          <a:lstStyle/>
          <a:p>
            <a:r>
              <a:rPr lang="en-US" sz="2000" dirty="0">
                <a:solidFill>
                  <a:srgbClr val="000000"/>
                </a:solidFill>
              </a:rPr>
              <a:t>The percent voltage drop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7" name="TextBox 16"/>
              <p:cNvSpPr txBox="1"/>
              <p:nvPr/>
            </p:nvSpPr>
            <p:spPr>
              <a:xfrm>
                <a:off x="1905000" y="2417857"/>
                <a:ext cx="5274071" cy="6347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m:t>
                          </m:r>
                        </m:sub>
                      </m:sSub>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𝑑𝑟𝑜𝑝</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𝐿𝑁</m:t>
                              </m:r>
                            </m:sub>
                          </m:sSub>
                        </m:den>
                      </m:f>
                      <m:r>
                        <a:rPr lang="en-US" sz="2000" i="1">
                          <a:latin typeface="Cambria Math" panose="02040503050406030204" pitchFamily="18" charset="0"/>
                        </a:rPr>
                        <m:t>∗100%=</m:t>
                      </m:r>
                      <m:f>
                        <m:fPr>
                          <m:ctrlPr>
                            <a:rPr lang="en-US" sz="2000" i="1">
                              <a:latin typeface="Cambria Math" panose="02040503050406030204" pitchFamily="18" charset="0"/>
                            </a:rPr>
                          </m:ctrlPr>
                        </m:fPr>
                        <m:num>
                          <m:r>
                            <a:rPr lang="en-US" sz="2000" b="0" i="1" smtClean="0">
                              <a:latin typeface="Cambria Math" panose="02040503050406030204" pitchFamily="18" charset="0"/>
                            </a:rPr>
                            <m:t>129.5</m:t>
                          </m:r>
                        </m:num>
                        <m:den>
                          <m:r>
                            <a:rPr lang="en-US" sz="2000" b="0" i="1" smtClean="0">
                              <a:latin typeface="Cambria Math" panose="02040503050406030204" pitchFamily="18" charset="0"/>
                            </a:rPr>
                            <m:t>7,199.6</m:t>
                          </m:r>
                        </m:den>
                      </m:f>
                      <m:r>
                        <a:rPr lang="en-US" sz="2000" i="1">
                          <a:latin typeface="Cambria Math" panose="02040503050406030204" pitchFamily="18" charset="0"/>
                        </a:rPr>
                        <m:t>∗100%=</m:t>
                      </m:r>
                      <m:r>
                        <a:rPr lang="en-US" sz="2000" b="0" i="1" smtClean="0">
                          <a:latin typeface="Cambria Math" panose="02040503050406030204" pitchFamily="18" charset="0"/>
                        </a:rPr>
                        <m:t>1.80</m:t>
                      </m:r>
                      <m:r>
                        <a:rPr lang="en-US" sz="2000" i="1">
                          <a:latin typeface="Cambria Math" panose="02040503050406030204" pitchFamily="18" charset="0"/>
                        </a:rPr>
                        <m:t>%</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905000" y="2417857"/>
                <a:ext cx="5274071" cy="634789"/>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224336" y="3321784"/>
            <a:ext cx="8843464" cy="1631216"/>
          </a:xfrm>
          <a:prstGeom prst="rect">
            <a:avLst/>
          </a:prstGeom>
        </p:spPr>
        <p:txBody>
          <a:bodyPr wrap="square">
            <a:spAutoFit/>
          </a:bodyPr>
          <a:lstStyle/>
          <a:p>
            <a:r>
              <a:rPr lang="en-US" sz="2000" dirty="0"/>
              <a:t>The nominal voltage of 12.47 kV is more than adequate to serve this load. It would be possible at this point to determine how much larger the area could be and still satisfy the 3.0% voltage drop constraint.</a:t>
            </a:r>
          </a:p>
          <a:p>
            <a:r>
              <a:rPr lang="en-US" sz="2000" dirty="0"/>
              <a:t>For the 12.47 kV selection, the total three-phase power loss down the primary main is</a:t>
            </a:r>
          </a:p>
        </p:txBody>
      </p:sp>
      <mc:AlternateContent xmlns:mc="http://schemas.openxmlformats.org/markup-compatibility/2006" xmlns:a14="http://schemas.microsoft.com/office/drawing/2010/main">
        <mc:Choice Requires="a14">
          <p:sp>
            <p:nvSpPr>
              <p:cNvPr id="13" name="TextBox 12"/>
              <p:cNvSpPr txBox="1"/>
              <p:nvPr/>
            </p:nvSpPr>
            <p:spPr>
              <a:xfrm>
                <a:off x="553860" y="5029200"/>
                <a:ext cx="7735772" cy="7982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m:rPr>
                              <m:sty m:val="p"/>
                            </m:rPr>
                            <a:rPr lang="en-US" altLang="zh-CN" sz="2000" i="1" smtClean="0">
                              <a:latin typeface="Cambria Math" panose="02040503050406030204" pitchFamily="18" charset="0"/>
                            </a:rPr>
                            <m:t>loss</m:t>
                          </m:r>
                        </m:sub>
                      </m:sSub>
                      <m:r>
                        <a:rPr lang="en-US" sz="2000" i="1">
                          <a:latin typeface="Cambria Math" panose="02040503050406030204" pitchFamily="18" charset="0"/>
                        </a:rPr>
                        <m:t>=</m:t>
                      </m:r>
                      <m:r>
                        <a:rPr lang="en-US" sz="2000" b="0" i="1" smtClean="0">
                          <a:latin typeface="Cambria Math" panose="02040503050406030204" pitchFamily="18" charset="0"/>
                        </a:rPr>
                        <m:t>3∗</m:t>
                      </m:r>
                      <m:d>
                        <m:dPr>
                          <m:begChr m:val="["/>
                          <m:endChr m:val="]"/>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e>
                              </m:d>
                              <m:r>
                                <a:rPr lang="en-US" sz="2000" b="0" i="1" smtClean="0">
                                  <a:latin typeface="Cambria Math" panose="02040503050406030204" pitchFamily="18" charset="0"/>
                                </a:rPr>
                                <m:t>∗</m:t>
                              </m:r>
                              <m:r>
                                <a:rPr lang="en-US" sz="2000" b="0" i="1" smtClean="0">
                                  <a:latin typeface="Cambria Math" panose="02040503050406030204" pitchFamily="18" charset="0"/>
                                </a:rPr>
                                <m:t>𝑅</m:t>
                              </m:r>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e>
                                  </m:d>
                                </m:e>
                                <m:sup>
                                  <m:r>
                                    <a:rPr lang="en-US" sz="2000" i="1">
                                      <a:latin typeface="Cambria Math" panose="02040503050406030204" pitchFamily="18" charset="0"/>
                                    </a:rPr>
                                    <m:t>2</m:t>
                                  </m:r>
                                </m:sup>
                              </m:sSup>
                            </m:num>
                            <m:den>
                              <m:r>
                                <a:rPr lang="en-US" sz="2000" b="0" i="1" smtClean="0">
                                  <a:latin typeface="Cambria Math" panose="02040503050406030204" pitchFamily="18" charset="0"/>
                                </a:rPr>
                                <m:t>1000</m:t>
                              </m:r>
                            </m:den>
                          </m:f>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m:t>
                                      </m:r>
                                    </m:den>
                                  </m:f>
                                </m:e>
                              </m:d>
                              <m:r>
                                <a:rPr lang="en-US" sz="2000" i="1">
                                  <a:latin typeface="Cambria Math" panose="02040503050406030204" pitchFamily="18" charset="0"/>
                                </a:rPr>
                                <m:t>∗</m:t>
                              </m:r>
                              <m:r>
                                <a:rPr lang="en-US" sz="2000" b="0" i="1" smtClean="0">
                                  <a:latin typeface="Cambria Math" panose="02040503050406030204" pitchFamily="18" charset="0"/>
                                </a:rPr>
                                <m:t>0.5795</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249.1</m:t>
                                      </m:r>
                                    </m:e>
                                  </m:d>
                                </m:e>
                                <m:sup>
                                  <m:r>
                                    <a:rPr lang="en-US" sz="2000" i="1">
                                      <a:latin typeface="Cambria Math" panose="02040503050406030204" pitchFamily="18" charset="0"/>
                                    </a:rPr>
                                    <m:t>2</m:t>
                                  </m:r>
                                </m:sup>
                              </m:sSup>
                            </m:num>
                            <m:den>
                              <m:r>
                                <a:rPr lang="en-US" sz="2000" i="1">
                                  <a:latin typeface="Cambria Math" panose="02040503050406030204" pitchFamily="18" charset="0"/>
                                </a:rPr>
                                <m:t>1000</m:t>
                              </m:r>
                            </m:den>
                          </m:f>
                        </m:e>
                      </m:d>
                      <m:r>
                        <a:rPr lang="en-US" sz="2000" b="0" i="1" smtClean="0">
                          <a:latin typeface="Cambria Math" panose="02040503050406030204" pitchFamily="18" charset="0"/>
                        </a:rPr>
                        <m:t>=35.965 </m:t>
                      </m:r>
                      <m:r>
                        <a:rPr lang="en-US" sz="2000" b="0" i="1" smtClean="0">
                          <a:latin typeface="Cambria Math" panose="02040503050406030204" pitchFamily="18" charset="0"/>
                        </a:rPr>
                        <m:t>𝑘𝑊</m:t>
                      </m:r>
                    </m:oMath>
                  </m:oMathPara>
                </a14:m>
                <a:endParaRPr lang="en-US" sz="20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553860" y="5029200"/>
                <a:ext cx="7735772" cy="798232"/>
              </a:xfrm>
              <a:prstGeom prst="rect">
                <a:avLst/>
              </a:prstGeom>
              <a:blipFill>
                <a:blip r:embed="rId5"/>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262C127-5093-E04E-86CC-7250356D5D85}"/>
              </a:ext>
            </a:extLst>
          </p:cNvPr>
          <p:cNvSpPr>
            <a:spLocks noGrp="1"/>
          </p:cNvSpPr>
          <p:nvPr>
            <p:ph type="sldNum" sz="quarter" idx="12"/>
          </p:nvPr>
        </p:nvSpPr>
        <p:spPr/>
        <p:txBody>
          <a:bodyPr/>
          <a:lstStyle/>
          <a:p>
            <a:fld id="{5B7A2384-8C5D-49F6-8259-B9A64ECD4852}" type="slidenum">
              <a:rPr lang="en-US" smtClean="0"/>
              <a:t>54</a:t>
            </a:fld>
            <a:endParaRPr lang="en-US"/>
          </a:p>
        </p:txBody>
      </p:sp>
      <p:sp>
        <p:nvSpPr>
          <p:cNvPr id="12" name="Text Placeholder 4">
            <a:extLst>
              <a:ext uri="{FF2B5EF4-FFF2-40B4-BE49-F238E27FC236}">
                <a16:creationId xmlns:a16="http://schemas.microsoft.com/office/drawing/2014/main" id="{4C425756-0FA2-438A-9784-EAC1B22D37A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43137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3651224"/>
            <a:ext cx="65" cy="276999"/>
          </a:xfrm>
          <a:prstGeom prst="rect">
            <a:avLst/>
          </a:prstGeom>
          <a:noFill/>
        </p:spPr>
        <p:txBody>
          <a:bodyPr wrap="none" lIns="0" tIns="0" rIns="0" bIns="0" rtlCol="0">
            <a:spAutoFit/>
          </a:bodyPr>
          <a:lstStyle/>
          <a:p>
            <a:endParaRPr lang="en-US" dirty="0"/>
          </a:p>
        </p:txBody>
      </p:sp>
      <p:sp>
        <p:nvSpPr>
          <p:cNvPr id="2" name="Rectangle 1"/>
          <p:cNvSpPr/>
          <p:nvPr/>
        </p:nvSpPr>
        <p:spPr>
          <a:xfrm>
            <a:off x="197069" y="1295400"/>
            <a:ext cx="8710448" cy="1015663"/>
          </a:xfrm>
          <a:prstGeom prst="rect">
            <a:avLst/>
          </a:prstGeom>
        </p:spPr>
        <p:txBody>
          <a:bodyPr wrap="square">
            <a:spAutoFit/>
          </a:bodyPr>
          <a:lstStyle/>
          <a:p>
            <a:r>
              <a:rPr lang="en-US" sz="2000" dirty="0"/>
              <a:t>The final geometric configuration to consider is the trapezoid. As before, it is assumed that the load density is constant throughout the trapezoid. The general model of the trapezoid is shown in Fig.17.</a:t>
            </a:r>
          </a:p>
        </p:txBody>
      </p:sp>
      <p:sp>
        <p:nvSpPr>
          <p:cNvPr id="18" name="TextBox 17"/>
          <p:cNvSpPr txBox="1"/>
          <p:nvPr/>
        </p:nvSpPr>
        <p:spPr>
          <a:xfrm>
            <a:off x="3676321" y="5003876"/>
            <a:ext cx="4724400" cy="369332"/>
          </a:xfrm>
          <a:prstGeom prst="rect">
            <a:avLst/>
          </a:prstGeom>
          <a:noFill/>
        </p:spPr>
        <p:txBody>
          <a:bodyPr wrap="square" rtlCol="0">
            <a:spAutoFit/>
          </a:bodyPr>
          <a:lstStyle/>
          <a:p>
            <a:pPr algn="ctr"/>
            <a:r>
              <a:rPr lang="en-US" sz="1800" dirty="0"/>
              <a:t>Fig.1</a:t>
            </a:r>
            <a:r>
              <a:rPr lang="en-US" altLang="zh-CN" sz="1800" dirty="0"/>
              <a:t>7</a:t>
            </a:r>
            <a:r>
              <a:rPr lang="en-US" sz="1800" dirty="0"/>
              <a:t> General trapezoid</a:t>
            </a:r>
          </a:p>
        </p:txBody>
      </p:sp>
      <p:pic>
        <p:nvPicPr>
          <p:cNvPr id="3" name="Picture 2"/>
          <p:cNvPicPr>
            <a:picLocks noChangeAspect="1"/>
          </p:cNvPicPr>
          <p:nvPr/>
        </p:nvPicPr>
        <p:blipFill>
          <a:blip r:embed="rId2"/>
          <a:stretch>
            <a:fillRect/>
          </a:stretch>
        </p:blipFill>
        <p:spPr>
          <a:xfrm>
            <a:off x="800296" y="4399330"/>
            <a:ext cx="3581010" cy="1689740"/>
          </a:xfrm>
          <a:prstGeom prst="rect">
            <a:avLst/>
          </a:prstGeom>
        </p:spPr>
      </p:pic>
      <p:sp>
        <p:nvSpPr>
          <p:cNvPr id="6" name="Rectangle 5"/>
          <p:cNvSpPr/>
          <p:nvPr/>
        </p:nvSpPr>
        <p:spPr>
          <a:xfrm>
            <a:off x="197069" y="2286000"/>
            <a:ext cx="8915400" cy="2246769"/>
          </a:xfrm>
          <a:prstGeom prst="rect">
            <a:avLst/>
          </a:prstGeom>
        </p:spPr>
        <p:txBody>
          <a:bodyPr wrap="square">
            <a:spAutoFit/>
          </a:bodyPr>
          <a:lstStyle/>
          <a:p>
            <a:r>
              <a:rPr lang="en-US" sz="2000" dirty="0">
                <a:solidFill>
                  <a:srgbClr val="000000"/>
                </a:solidFill>
              </a:rPr>
              <a:t>Fig.17 shows a trapezoidal area of constant load density being served by a three-phase primary running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 It is desired to determine the total voltage drop and the total three-phase power loss down the primary main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a:t>
            </a:r>
          </a:p>
          <a:p>
            <a:r>
              <a:rPr lang="en-US" sz="2000" dirty="0">
                <a:solidFill>
                  <a:srgbClr val="000000"/>
                </a:solidFill>
              </a:rPr>
              <a:t>It is necessary to determine the value of the current entering the incremental line segment as a function of the total current and the known dimensions of the trapezoid. The known dimensions will be the length (</a:t>
            </a:r>
            <a:r>
              <a:rPr lang="en-US" sz="2000" i="1" dirty="0">
                <a:solidFill>
                  <a:srgbClr val="000000"/>
                </a:solidFill>
              </a:rPr>
              <a:t>l</a:t>
            </a:r>
            <a:r>
              <a:rPr lang="en-US" sz="2000" dirty="0">
                <a:solidFill>
                  <a:srgbClr val="000000"/>
                </a:solidFill>
              </a:rPr>
              <a:t>) and the widths </a:t>
            </a:r>
            <a:r>
              <a:rPr lang="en-US" sz="2000" i="1" dirty="0">
                <a:solidFill>
                  <a:srgbClr val="000000"/>
                </a:solidFill>
              </a:rPr>
              <a:t>w</a:t>
            </a:r>
            <a:r>
              <a:rPr lang="en-US" sz="2000" baseline="-25000" dirty="0">
                <a:solidFill>
                  <a:srgbClr val="000000"/>
                </a:solidFill>
              </a:rPr>
              <a:t>1</a:t>
            </a:r>
            <a:r>
              <a:rPr lang="en-US" sz="2000" dirty="0">
                <a:solidFill>
                  <a:srgbClr val="000000"/>
                </a:solidFill>
              </a:rPr>
              <a:t> and </a:t>
            </a:r>
            <a:r>
              <a:rPr lang="en-US" sz="2000" i="1" dirty="0">
                <a:solidFill>
                  <a:srgbClr val="000000"/>
                </a:solidFill>
              </a:rPr>
              <a:t>w</a:t>
            </a:r>
            <a:r>
              <a:rPr lang="en-US" sz="2000" baseline="-25000" dirty="0">
                <a:solidFill>
                  <a:srgbClr val="000000"/>
                </a:solidFill>
              </a:rPr>
              <a:t>2</a:t>
            </a:r>
            <a:r>
              <a:rPr lang="en-US" sz="2000" dirty="0">
                <a:solidFill>
                  <a:srgbClr val="000000"/>
                </a:solidFill>
              </a:rPr>
              <a:t>.</a:t>
            </a:r>
          </a:p>
        </p:txBody>
      </p:sp>
      <p:sp>
        <p:nvSpPr>
          <p:cNvPr id="4" name="Slide Number Placeholder 3">
            <a:extLst>
              <a:ext uri="{FF2B5EF4-FFF2-40B4-BE49-F238E27FC236}">
                <a16:creationId xmlns:a16="http://schemas.microsoft.com/office/drawing/2014/main" id="{883BD3C6-E6C0-8D42-A570-B6C8CD880E12}"/>
              </a:ext>
            </a:extLst>
          </p:cNvPr>
          <p:cNvSpPr>
            <a:spLocks noGrp="1"/>
          </p:cNvSpPr>
          <p:nvPr>
            <p:ph type="sldNum" sz="quarter" idx="12"/>
          </p:nvPr>
        </p:nvSpPr>
        <p:spPr/>
        <p:txBody>
          <a:bodyPr/>
          <a:lstStyle/>
          <a:p>
            <a:fld id="{5B7A2384-8C5D-49F6-8259-B9A64ECD4852}" type="slidenum">
              <a:rPr lang="en-US" smtClean="0"/>
              <a:t>55</a:t>
            </a:fld>
            <a:endParaRPr lang="en-US"/>
          </a:p>
        </p:txBody>
      </p:sp>
      <p:sp>
        <p:nvSpPr>
          <p:cNvPr id="10" name="Text Placeholder 4">
            <a:extLst>
              <a:ext uri="{FF2B5EF4-FFF2-40B4-BE49-F238E27FC236}">
                <a16:creationId xmlns:a16="http://schemas.microsoft.com/office/drawing/2014/main" id="{1FE2FC77-8216-40A8-BCFA-8350E140201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97568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18" name="TextBox 17"/>
          <p:cNvSpPr txBox="1"/>
          <p:nvPr/>
        </p:nvSpPr>
        <p:spPr>
          <a:xfrm>
            <a:off x="457200" y="5711841"/>
            <a:ext cx="3095296" cy="400110"/>
          </a:xfrm>
          <a:prstGeom prst="rect">
            <a:avLst/>
          </a:prstGeom>
          <a:noFill/>
        </p:spPr>
        <p:txBody>
          <a:bodyPr wrap="square" rtlCol="0">
            <a:spAutoFit/>
          </a:bodyPr>
          <a:lstStyle/>
          <a:p>
            <a:pPr algn="ctr"/>
            <a:r>
              <a:rPr lang="en-US" sz="2000" dirty="0"/>
              <a:t>Fig.1</a:t>
            </a:r>
            <a:r>
              <a:rPr lang="en-US" altLang="zh-CN" sz="2000" dirty="0"/>
              <a:t>7</a:t>
            </a:r>
            <a:r>
              <a:rPr lang="en-US" sz="2000" dirty="0"/>
              <a:t> General trapezoid</a:t>
            </a:r>
          </a:p>
        </p:txBody>
      </p:sp>
      <p:pic>
        <p:nvPicPr>
          <p:cNvPr id="3" name="Picture 2"/>
          <p:cNvPicPr>
            <a:picLocks noChangeAspect="1"/>
          </p:cNvPicPr>
          <p:nvPr/>
        </p:nvPicPr>
        <p:blipFill>
          <a:blip r:embed="rId2"/>
          <a:stretch>
            <a:fillRect/>
          </a:stretch>
        </p:blipFill>
        <p:spPr>
          <a:xfrm>
            <a:off x="124006" y="4289895"/>
            <a:ext cx="3214202" cy="1516658"/>
          </a:xfrm>
          <a:prstGeom prst="rect">
            <a:avLst/>
          </a:prstGeom>
        </p:spPr>
      </p:pic>
      <p:sp>
        <p:nvSpPr>
          <p:cNvPr id="4" name="Rectangle 3"/>
          <p:cNvSpPr/>
          <p:nvPr/>
        </p:nvSpPr>
        <p:spPr>
          <a:xfrm>
            <a:off x="206405" y="1219200"/>
            <a:ext cx="8789194" cy="400110"/>
          </a:xfrm>
          <a:prstGeom prst="rect">
            <a:avLst/>
          </a:prstGeom>
        </p:spPr>
        <p:txBody>
          <a:bodyPr wrap="square">
            <a:spAutoFit/>
          </a:bodyPr>
          <a:lstStyle/>
          <a:p>
            <a:r>
              <a:rPr lang="en-US" sz="2000" dirty="0">
                <a:solidFill>
                  <a:srgbClr val="000000"/>
                </a:solidFill>
              </a:rPr>
              <a:t>The total current entering the trapezoid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TextBox 9"/>
              <p:cNvSpPr txBox="1"/>
              <p:nvPr/>
            </p:nvSpPr>
            <p:spPr>
              <a:xfrm>
                <a:off x="3581400" y="1619279"/>
                <a:ext cx="1739387"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𝐴𝑟𝑒𝑎</m:t>
                              </m:r>
                            </m:e>
                            <m:sub>
                              <m:r>
                                <a:rPr lang="en-US" sz="2000" b="0" i="1" smtClean="0">
                                  <a:latin typeface="Cambria Math" panose="02040503050406030204" pitchFamily="18" charset="0"/>
                                </a:rPr>
                                <m:t>𝑇</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m:oMathPara>
                </a14:m>
                <a:endParaRPr lang="en-US" sz="20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3581400" y="1619279"/>
                <a:ext cx="1739387" cy="666721"/>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384534" y="1488115"/>
            <a:ext cx="611065" cy="400110"/>
          </a:xfrm>
          <a:prstGeom prst="rect">
            <a:avLst/>
          </a:prstGeom>
          <a:noFill/>
        </p:spPr>
        <p:txBody>
          <a:bodyPr wrap="none" rtlCol="0">
            <a:spAutoFit/>
          </a:bodyPr>
          <a:lstStyle/>
          <a:p>
            <a:r>
              <a:rPr lang="en-US" sz="2000" dirty="0"/>
              <a:t>(</a:t>
            </a:r>
            <a:r>
              <a:rPr lang="en-US" altLang="zh-CN" sz="2000" dirty="0"/>
              <a:t>45</a:t>
            </a:r>
            <a:r>
              <a:rPr lang="en-US" sz="2000" dirty="0"/>
              <a:t>)</a:t>
            </a:r>
          </a:p>
        </p:txBody>
      </p:sp>
      <p:sp>
        <p:nvSpPr>
          <p:cNvPr id="5" name="Rectangle 4"/>
          <p:cNvSpPr/>
          <p:nvPr/>
        </p:nvSpPr>
        <p:spPr>
          <a:xfrm>
            <a:off x="202406" y="2286000"/>
            <a:ext cx="8694683" cy="400110"/>
          </a:xfrm>
          <a:prstGeom prst="rect">
            <a:avLst/>
          </a:prstGeom>
        </p:spPr>
        <p:txBody>
          <a:bodyPr wrap="square">
            <a:spAutoFit/>
          </a:bodyPr>
          <a:lstStyle/>
          <a:p>
            <a:r>
              <a:rPr lang="en-US" sz="2000" dirty="0">
                <a:solidFill>
                  <a:srgbClr val="000000"/>
                </a:solidFill>
              </a:rPr>
              <a:t>where </a:t>
            </a:r>
            <a:r>
              <a:rPr lang="en-US" sz="2000" i="1" dirty="0" err="1">
                <a:solidFill>
                  <a:srgbClr val="000000"/>
                </a:solidFill>
              </a:rPr>
              <a:t>Area</a:t>
            </a:r>
            <a:r>
              <a:rPr lang="en-US" sz="2000" i="1" baseline="-25000" dirty="0" err="1">
                <a:solidFill>
                  <a:srgbClr val="000000"/>
                </a:solidFill>
              </a:rPr>
              <a:t>T</a:t>
            </a:r>
            <a:r>
              <a:rPr lang="en-US" sz="2000" dirty="0">
                <a:solidFill>
                  <a:srgbClr val="000000"/>
                </a:solidFill>
              </a:rPr>
              <a:t> is the total area of the trapezoid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3124200" y="2743200"/>
                <a:ext cx="2914131"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𝐴𝑟𝑒𝑎</m:t>
                          </m:r>
                        </m:e>
                        <m:sub>
                          <m:r>
                            <a:rPr lang="en-US" altLang="zh-CN"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𝑙</m:t>
                      </m:r>
                    </m:oMath>
                  </m:oMathPara>
                </a14:m>
                <a:endParaRPr lang="en-US" sz="2000"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4200" y="2743200"/>
                <a:ext cx="2914131" cy="576183"/>
              </a:xfrm>
              <a:prstGeom prst="rect">
                <a:avLst/>
              </a:prstGeom>
              <a:blipFill>
                <a:blip r:embed="rId4"/>
                <a:stretch>
                  <a:fillRect/>
                </a:stretch>
              </a:blipFill>
            </p:spPr>
            <p:txBody>
              <a:bodyPr/>
              <a:lstStyle/>
              <a:p>
                <a:r>
                  <a:rPr lang="en-US">
                    <a:noFill/>
                  </a:rPr>
                  <a:t> </a:t>
                </a:r>
              </a:p>
            </p:txBody>
          </p:sp>
        </mc:Fallback>
      </mc:AlternateContent>
      <p:sp>
        <p:nvSpPr>
          <p:cNvPr id="14" name="TextBox 13"/>
          <p:cNvSpPr txBox="1"/>
          <p:nvPr/>
        </p:nvSpPr>
        <p:spPr>
          <a:xfrm>
            <a:off x="8384534" y="2831068"/>
            <a:ext cx="611065" cy="400110"/>
          </a:xfrm>
          <a:prstGeom prst="rect">
            <a:avLst/>
          </a:prstGeom>
          <a:noFill/>
        </p:spPr>
        <p:txBody>
          <a:bodyPr wrap="none" rtlCol="0">
            <a:spAutoFit/>
          </a:bodyPr>
          <a:lstStyle/>
          <a:p>
            <a:r>
              <a:rPr lang="en-US" sz="2000" dirty="0"/>
              <a:t>(</a:t>
            </a:r>
            <a:r>
              <a:rPr lang="en-US" altLang="zh-CN" sz="2000" dirty="0"/>
              <a:t>46</a:t>
            </a:r>
            <a:r>
              <a:rPr lang="en-US" sz="2000" dirty="0"/>
              <a:t>)</a:t>
            </a:r>
          </a:p>
        </p:txBody>
      </p:sp>
      <p:sp>
        <p:nvSpPr>
          <p:cNvPr id="7" name="Rectangle 6"/>
          <p:cNvSpPr/>
          <p:nvPr/>
        </p:nvSpPr>
        <p:spPr>
          <a:xfrm>
            <a:off x="202406" y="3333690"/>
            <a:ext cx="9220200" cy="400110"/>
          </a:xfrm>
          <a:prstGeom prst="rect">
            <a:avLst/>
          </a:prstGeom>
        </p:spPr>
        <p:txBody>
          <a:bodyPr wrap="square">
            <a:spAutoFit/>
          </a:bodyPr>
          <a:lstStyle/>
          <a:p>
            <a:r>
              <a:rPr lang="en-US" sz="2000" dirty="0">
                <a:solidFill>
                  <a:srgbClr val="000000"/>
                </a:solidFill>
              </a:rPr>
              <a:t>The current that is delivered to the trapezoid </a:t>
            </a:r>
            <a:r>
              <a:rPr lang="en-US" sz="2000" dirty="0" err="1">
                <a:solidFill>
                  <a:srgbClr val="000000"/>
                </a:solidFill>
              </a:rPr>
              <a:t>abef</a:t>
            </a:r>
            <a:r>
              <a:rPr lang="en-US" sz="2000" dirty="0">
                <a:solidFill>
                  <a:srgbClr val="000000"/>
                </a:solidFill>
              </a:rPr>
              <a: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3352800" y="3752879"/>
                <a:ext cx="1710148"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𝐴𝑟𝑒𝑎</m:t>
                              </m:r>
                            </m:e>
                            <m:sub>
                              <m:r>
                                <a:rPr lang="en-US" sz="2000" b="0" i="1" smtClean="0">
                                  <a:latin typeface="Cambria Math" panose="02040503050406030204" pitchFamily="18" charset="0"/>
                                </a:rPr>
                                <m:t>𝑥</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m:oMathPara>
                </a14:m>
                <a:endParaRPr lang="en-US" sz="2000" b="0" dirty="0"/>
              </a:p>
            </p:txBody>
          </p:sp>
        </mc:Choice>
        <mc:Fallback xmlns="">
          <p:sp>
            <p:nvSpPr>
              <p:cNvPr id="16" name="TextBox 15"/>
              <p:cNvSpPr txBox="1">
                <a:spLocks noRot="1" noChangeAspect="1" noMove="1" noResize="1" noEditPoints="1" noAdjustHandles="1" noChangeArrowheads="1" noChangeShapeType="1" noTextEdit="1"/>
              </p:cNvSpPr>
              <p:nvPr/>
            </p:nvSpPr>
            <p:spPr>
              <a:xfrm>
                <a:off x="3352800" y="3752879"/>
                <a:ext cx="1710148" cy="666721"/>
              </a:xfrm>
              <a:prstGeom prst="rect">
                <a:avLst/>
              </a:prstGeom>
              <a:blipFill>
                <a:blip r:embed="rId5"/>
                <a:stretch>
                  <a:fillRect/>
                </a:stretch>
              </a:blipFill>
            </p:spPr>
            <p:txBody>
              <a:bodyPr/>
              <a:lstStyle/>
              <a:p>
                <a:r>
                  <a:rPr lang="en-US">
                    <a:noFill/>
                  </a:rPr>
                  <a:t> </a:t>
                </a:r>
              </a:p>
            </p:txBody>
          </p:sp>
        </mc:Fallback>
      </mc:AlternateContent>
      <p:sp>
        <p:nvSpPr>
          <p:cNvPr id="17" name="TextBox 16"/>
          <p:cNvSpPr txBox="1"/>
          <p:nvPr/>
        </p:nvSpPr>
        <p:spPr>
          <a:xfrm>
            <a:off x="8384534" y="3725720"/>
            <a:ext cx="611065" cy="400110"/>
          </a:xfrm>
          <a:prstGeom prst="rect">
            <a:avLst/>
          </a:prstGeom>
          <a:noFill/>
        </p:spPr>
        <p:txBody>
          <a:bodyPr wrap="none" rtlCol="0">
            <a:spAutoFit/>
          </a:bodyPr>
          <a:lstStyle/>
          <a:p>
            <a:r>
              <a:rPr lang="en-US" sz="2000" dirty="0"/>
              <a:t>(</a:t>
            </a:r>
            <a:r>
              <a:rPr lang="en-US" altLang="zh-CN" sz="2000" dirty="0"/>
              <a:t>47</a:t>
            </a:r>
            <a:r>
              <a:rPr lang="en-US" sz="2000" dirty="0"/>
              <a:t>)</a:t>
            </a:r>
          </a:p>
        </p:txBody>
      </p:sp>
      <p:sp>
        <p:nvSpPr>
          <p:cNvPr id="9" name="Rectangle 8"/>
          <p:cNvSpPr/>
          <p:nvPr/>
        </p:nvSpPr>
        <p:spPr>
          <a:xfrm>
            <a:off x="4451093" y="4549914"/>
            <a:ext cx="4029791" cy="707886"/>
          </a:xfrm>
          <a:prstGeom prst="rect">
            <a:avLst/>
          </a:prstGeom>
        </p:spPr>
        <p:txBody>
          <a:bodyPr wrap="square">
            <a:spAutoFit/>
          </a:bodyPr>
          <a:lstStyle/>
          <a:p>
            <a:r>
              <a:rPr lang="en-US" sz="2000" dirty="0">
                <a:solidFill>
                  <a:srgbClr val="000000"/>
                </a:solidFill>
              </a:rPr>
              <a:t>where </a:t>
            </a:r>
            <a:r>
              <a:rPr lang="en-US" sz="2000" i="1" dirty="0" err="1">
                <a:solidFill>
                  <a:srgbClr val="000000"/>
                </a:solidFill>
              </a:rPr>
              <a:t>Area</a:t>
            </a:r>
            <a:r>
              <a:rPr lang="en-US" sz="2000" i="1" baseline="-25000" dirty="0" err="1">
                <a:solidFill>
                  <a:srgbClr val="000000"/>
                </a:solidFill>
              </a:rPr>
              <a:t>x</a:t>
            </a:r>
            <a:r>
              <a:rPr lang="en-US" sz="2000" dirty="0">
                <a:solidFill>
                  <a:srgbClr val="000000"/>
                </a:solidFill>
              </a:rPr>
              <a:t> is the area of the trapezoid </a:t>
            </a:r>
            <a:r>
              <a:rPr lang="en-US" sz="2000" dirty="0" err="1">
                <a:solidFill>
                  <a:srgbClr val="000000"/>
                </a:solidFill>
              </a:rPr>
              <a:t>abef</a:t>
            </a:r>
            <a:r>
              <a:rPr lang="en-US" sz="2000" dirty="0">
                <a:solidFill>
                  <a:srgbClr val="000000"/>
                </a:solidFill>
              </a:rPr>
              <a:t>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4552950" y="5302882"/>
                <a:ext cx="2952475"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𝐴𝑟𝑒𝑎</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𝑥</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e>
                      </m:d>
                      <m:r>
                        <a:rPr lang="en-US" sz="2000" i="1">
                          <a:latin typeface="Cambria Math" panose="02040503050406030204" pitchFamily="18" charset="0"/>
                        </a:rPr>
                        <m:t>∗</m:t>
                      </m:r>
                      <m:r>
                        <a:rPr lang="en-US" sz="2000" b="0" i="1" smtClean="0">
                          <a:latin typeface="Cambria Math" panose="02040503050406030204" pitchFamily="18" charset="0"/>
                        </a:rPr>
                        <m:t>𝑥</m:t>
                      </m:r>
                    </m:oMath>
                  </m:oMathPara>
                </a14:m>
                <a:endParaRPr lang="en-US" sz="2000" b="0" dirty="0"/>
              </a:p>
            </p:txBody>
          </p:sp>
        </mc:Choice>
        <mc:Fallback xmlns="">
          <p:sp>
            <p:nvSpPr>
              <p:cNvPr id="19" name="TextBox 18"/>
              <p:cNvSpPr txBox="1">
                <a:spLocks noRot="1" noChangeAspect="1" noMove="1" noResize="1" noEditPoints="1" noAdjustHandles="1" noChangeArrowheads="1" noChangeShapeType="1" noTextEdit="1"/>
              </p:cNvSpPr>
              <p:nvPr/>
            </p:nvSpPr>
            <p:spPr>
              <a:xfrm>
                <a:off x="4552950" y="5302882"/>
                <a:ext cx="2952475" cy="576183"/>
              </a:xfrm>
              <a:prstGeom prst="rect">
                <a:avLst/>
              </a:prstGeom>
              <a:blipFill>
                <a:blip r:embed="rId6"/>
                <a:stretch>
                  <a:fillRect/>
                </a:stretch>
              </a:blipFill>
            </p:spPr>
            <p:txBody>
              <a:bodyPr/>
              <a:lstStyle/>
              <a:p>
                <a:r>
                  <a:rPr lang="en-US">
                    <a:noFill/>
                  </a:rPr>
                  <a:t> </a:t>
                </a:r>
              </a:p>
            </p:txBody>
          </p:sp>
        </mc:Fallback>
      </mc:AlternateContent>
      <p:sp>
        <p:nvSpPr>
          <p:cNvPr id="20" name="TextBox 19"/>
          <p:cNvSpPr txBox="1"/>
          <p:nvPr/>
        </p:nvSpPr>
        <p:spPr>
          <a:xfrm>
            <a:off x="8384534" y="5406307"/>
            <a:ext cx="559769" cy="369332"/>
          </a:xfrm>
          <a:prstGeom prst="rect">
            <a:avLst/>
          </a:prstGeom>
          <a:noFill/>
        </p:spPr>
        <p:txBody>
          <a:bodyPr wrap="none" rtlCol="0">
            <a:spAutoFit/>
          </a:bodyPr>
          <a:lstStyle/>
          <a:p>
            <a:r>
              <a:rPr lang="en-US" dirty="0"/>
              <a:t>(</a:t>
            </a:r>
            <a:r>
              <a:rPr lang="en-US" altLang="zh-CN" dirty="0"/>
              <a:t>48</a:t>
            </a:r>
            <a:r>
              <a:rPr lang="en-US" dirty="0"/>
              <a:t>)</a:t>
            </a:r>
          </a:p>
        </p:txBody>
      </p:sp>
      <p:sp>
        <p:nvSpPr>
          <p:cNvPr id="2" name="Slide Number Placeholder 1">
            <a:extLst>
              <a:ext uri="{FF2B5EF4-FFF2-40B4-BE49-F238E27FC236}">
                <a16:creationId xmlns:a16="http://schemas.microsoft.com/office/drawing/2014/main" id="{1BFB7119-1F8B-AC48-A0F4-F0F6897FD517}"/>
              </a:ext>
            </a:extLst>
          </p:cNvPr>
          <p:cNvSpPr>
            <a:spLocks noGrp="1"/>
          </p:cNvSpPr>
          <p:nvPr>
            <p:ph type="sldNum" sz="quarter" idx="12"/>
          </p:nvPr>
        </p:nvSpPr>
        <p:spPr/>
        <p:txBody>
          <a:bodyPr/>
          <a:lstStyle/>
          <a:p>
            <a:fld id="{5B7A2384-8C5D-49F6-8259-B9A64ECD4852}" type="slidenum">
              <a:rPr lang="en-US" smtClean="0"/>
              <a:t>56</a:t>
            </a:fld>
            <a:endParaRPr lang="en-US"/>
          </a:p>
        </p:txBody>
      </p:sp>
      <p:sp>
        <p:nvSpPr>
          <p:cNvPr id="21" name="Text Placeholder 4">
            <a:extLst>
              <a:ext uri="{FF2B5EF4-FFF2-40B4-BE49-F238E27FC236}">
                <a16:creationId xmlns:a16="http://schemas.microsoft.com/office/drawing/2014/main" id="{401EDDB9-3D9C-42D3-AB42-343A7AA837C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04104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18" name="TextBox 17"/>
          <p:cNvSpPr txBox="1"/>
          <p:nvPr/>
        </p:nvSpPr>
        <p:spPr>
          <a:xfrm>
            <a:off x="0" y="5794378"/>
            <a:ext cx="3886200" cy="369332"/>
          </a:xfrm>
          <a:prstGeom prst="rect">
            <a:avLst/>
          </a:prstGeom>
          <a:noFill/>
        </p:spPr>
        <p:txBody>
          <a:bodyPr wrap="square" rtlCol="0">
            <a:spAutoFit/>
          </a:bodyPr>
          <a:lstStyle/>
          <a:p>
            <a:pPr algn="ctr"/>
            <a:r>
              <a:rPr lang="en-US" sz="1800" dirty="0"/>
              <a:t>Fig.1</a:t>
            </a:r>
            <a:r>
              <a:rPr lang="en-US" altLang="zh-CN" sz="1800" dirty="0"/>
              <a:t>7</a:t>
            </a:r>
            <a:r>
              <a:rPr lang="en-US" sz="1800" dirty="0"/>
              <a:t> General trapezoid</a:t>
            </a:r>
          </a:p>
        </p:txBody>
      </p:sp>
      <p:pic>
        <p:nvPicPr>
          <p:cNvPr id="3" name="Picture 2"/>
          <p:cNvPicPr>
            <a:picLocks noChangeAspect="1"/>
          </p:cNvPicPr>
          <p:nvPr/>
        </p:nvPicPr>
        <p:blipFill>
          <a:blip r:embed="rId2"/>
          <a:stretch>
            <a:fillRect/>
          </a:stretch>
        </p:blipFill>
        <p:spPr>
          <a:xfrm>
            <a:off x="179004" y="4221520"/>
            <a:ext cx="3516367" cy="1659238"/>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502951" y="1334960"/>
                <a:ext cx="1739387"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𝐴𝑟𝑒𝑎</m:t>
                              </m:r>
                            </m:e>
                            <m:sub>
                              <m:r>
                                <a:rPr lang="en-US" sz="2000" b="0" i="1" smtClean="0">
                                  <a:latin typeface="Cambria Math" panose="02040503050406030204" pitchFamily="18" charset="0"/>
                                </a:rPr>
                                <m:t>𝑇</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m:oMathPara>
                </a14:m>
                <a:endParaRPr lang="en-US" sz="20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3502951" y="1334960"/>
                <a:ext cx="1739387" cy="666721"/>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8308332" y="1441575"/>
            <a:ext cx="611065" cy="400110"/>
          </a:xfrm>
          <a:prstGeom prst="rect">
            <a:avLst/>
          </a:prstGeom>
          <a:noFill/>
        </p:spPr>
        <p:txBody>
          <a:bodyPr wrap="none" rtlCol="0">
            <a:spAutoFit/>
          </a:bodyPr>
          <a:lstStyle/>
          <a:p>
            <a:r>
              <a:rPr lang="en-US" sz="2000" dirty="0"/>
              <a:t>(</a:t>
            </a:r>
            <a:r>
              <a:rPr lang="en-US" altLang="zh-CN" sz="2000" dirty="0"/>
              <a:t>45</a:t>
            </a:r>
            <a:r>
              <a:rPr lang="en-US" sz="2000" dirty="0"/>
              <a:t>)</a:t>
            </a:r>
          </a:p>
        </p:txBody>
      </p:sp>
      <p:sp>
        <p:nvSpPr>
          <p:cNvPr id="2" name="Rectangle 1"/>
          <p:cNvSpPr/>
          <p:nvPr/>
        </p:nvSpPr>
        <p:spPr>
          <a:xfrm>
            <a:off x="139303" y="1981662"/>
            <a:ext cx="8865394" cy="400110"/>
          </a:xfrm>
          <a:prstGeom prst="rect">
            <a:avLst/>
          </a:prstGeom>
        </p:spPr>
        <p:txBody>
          <a:bodyPr wrap="square">
            <a:spAutoFit/>
          </a:bodyPr>
          <a:lstStyle/>
          <a:p>
            <a:r>
              <a:rPr lang="en-US" sz="2000" dirty="0">
                <a:solidFill>
                  <a:srgbClr val="000000"/>
                </a:solidFill>
              </a:rPr>
              <a:t>Solve Equation (45) for </a:t>
            </a:r>
            <a:r>
              <a:rPr lang="en-US" sz="2000" i="1" dirty="0">
                <a:solidFill>
                  <a:srgbClr val="000000"/>
                </a:solidFill>
              </a:rPr>
              <a:t>D</a:t>
            </a:r>
            <a:r>
              <a:rPr lang="en-US" sz="2000" dirty="0">
                <a:solidFill>
                  <a:srgbClr val="000000"/>
                </a:solidFill>
              </a:rPr>
              <a:t>:</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3502951" y="2420726"/>
                <a:ext cx="2082172" cy="6977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𝐷</m:t>
                      </m:r>
                      <m:r>
                        <a:rPr lang="en-US" sz="2000" i="1">
                          <a:latin typeface="Cambria Math" panose="02040503050406030204" pitchFamily="18" charset="0"/>
                        </a:rPr>
                        <m:t>=</m:t>
                      </m:r>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𝑇</m:t>
                              </m:r>
                            </m:sub>
                          </m:sSub>
                        </m:den>
                      </m:f>
                    </m:oMath>
                  </m:oMathPara>
                </a14:m>
                <a:endParaRPr lang="en-US" sz="2000" b="0" dirty="0"/>
              </a:p>
            </p:txBody>
          </p:sp>
        </mc:Choice>
        <mc:Fallback xmlns="">
          <p:sp>
            <p:nvSpPr>
              <p:cNvPr id="21" name="TextBox 20"/>
              <p:cNvSpPr txBox="1">
                <a:spLocks noRot="1" noChangeAspect="1" noMove="1" noResize="1" noEditPoints="1" noAdjustHandles="1" noChangeArrowheads="1" noChangeShapeType="1" noTextEdit="1"/>
              </p:cNvSpPr>
              <p:nvPr/>
            </p:nvSpPr>
            <p:spPr>
              <a:xfrm>
                <a:off x="3502951" y="2420726"/>
                <a:ext cx="2082172" cy="697755"/>
              </a:xfrm>
              <a:prstGeom prst="rect">
                <a:avLst/>
              </a:prstGeom>
              <a:blipFill>
                <a:blip r:embed="rId4"/>
                <a:stretch>
                  <a:fillRect/>
                </a:stretch>
              </a:blipFill>
            </p:spPr>
            <p:txBody>
              <a:bodyPr/>
              <a:lstStyle/>
              <a:p>
                <a:r>
                  <a:rPr lang="en-US">
                    <a:noFill/>
                  </a:rPr>
                  <a:t> </a:t>
                </a:r>
              </a:p>
            </p:txBody>
          </p:sp>
        </mc:Fallback>
      </mc:AlternateContent>
      <p:sp>
        <p:nvSpPr>
          <p:cNvPr id="22" name="TextBox 21"/>
          <p:cNvSpPr txBox="1"/>
          <p:nvPr/>
        </p:nvSpPr>
        <p:spPr>
          <a:xfrm>
            <a:off x="8308334" y="2406853"/>
            <a:ext cx="611065" cy="400110"/>
          </a:xfrm>
          <a:prstGeom prst="rect">
            <a:avLst/>
          </a:prstGeom>
          <a:noFill/>
        </p:spPr>
        <p:txBody>
          <a:bodyPr wrap="none" rtlCol="0">
            <a:spAutoFit/>
          </a:bodyPr>
          <a:lstStyle/>
          <a:p>
            <a:r>
              <a:rPr lang="en-US" sz="2000" dirty="0"/>
              <a:t>(</a:t>
            </a:r>
            <a:r>
              <a:rPr lang="en-US" altLang="zh-CN" sz="2000" dirty="0"/>
              <a:t>49</a:t>
            </a:r>
            <a:r>
              <a:rPr lang="en-US" sz="2000" dirty="0"/>
              <a:t>)</a:t>
            </a:r>
          </a:p>
        </p:txBody>
      </p:sp>
      <p:sp>
        <p:nvSpPr>
          <p:cNvPr id="6" name="Rectangle 5"/>
          <p:cNvSpPr/>
          <p:nvPr/>
        </p:nvSpPr>
        <p:spPr>
          <a:xfrm>
            <a:off x="126206" y="3111137"/>
            <a:ext cx="8941594" cy="400110"/>
          </a:xfrm>
          <a:prstGeom prst="rect">
            <a:avLst/>
          </a:prstGeom>
        </p:spPr>
        <p:txBody>
          <a:bodyPr wrap="square">
            <a:spAutoFit/>
          </a:bodyPr>
          <a:lstStyle/>
          <a:p>
            <a:r>
              <a:rPr lang="en-US" sz="2000" dirty="0">
                <a:solidFill>
                  <a:srgbClr val="000000"/>
                </a:solidFill>
              </a:rPr>
              <a:t>Substitute Equation (49) into Equation (47):</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3" name="TextBox 22"/>
              <p:cNvSpPr txBox="1"/>
              <p:nvPr/>
            </p:nvSpPr>
            <p:spPr>
              <a:xfrm>
                <a:off x="838200" y="3554799"/>
                <a:ext cx="1710148"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𝐴𝑟𝑒𝑎</m:t>
                              </m:r>
                            </m:e>
                            <m:sub>
                              <m:r>
                                <a:rPr lang="en-US" sz="2000" b="0" i="1" smtClean="0">
                                  <a:latin typeface="Cambria Math" panose="02040503050406030204" pitchFamily="18" charset="0"/>
                                </a:rPr>
                                <m:t>𝑥</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m:oMathPara>
                </a14:m>
                <a:endParaRPr lang="en-US" sz="2000" b="0" dirty="0"/>
              </a:p>
            </p:txBody>
          </p:sp>
        </mc:Choice>
        <mc:Fallback xmlns="">
          <p:sp>
            <p:nvSpPr>
              <p:cNvPr id="23" name="TextBox 22"/>
              <p:cNvSpPr txBox="1">
                <a:spLocks noRot="1" noChangeAspect="1" noMove="1" noResize="1" noEditPoints="1" noAdjustHandles="1" noChangeArrowheads="1" noChangeShapeType="1" noTextEdit="1"/>
              </p:cNvSpPr>
              <p:nvPr/>
            </p:nvSpPr>
            <p:spPr>
              <a:xfrm>
                <a:off x="838200" y="3554799"/>
                <a:ext cx="1710148" cy="666721"/>
              </a:xfrm>
              <a:prstGeom prst="rect">
                <a:avLst/>
              </a:prstGeom>
              <a:blipFill>
                <a:blip r:embed="rId5"/>
                <a:stretch>
                  <a:fillRect/>
                </a:stretch>
              </a:blipFill>
            </p:spPr>
            <p:txBody>
              <a:bodyPr/>
              <a:lstStyle/>
              <a:p>
                <a:r>
                  <a:rPr lang="en-US">
                    <a:noFill/>
                  </a:rPr>
                  <a:t> </a:t>
                </a:r>
              </a:p>
            </p:txBody>
          </p:sp>
        </mc:Fallback>
      </mc:AlternateContent>
      <p:sp>
        <p:nvSpPr>
          <p:cNvPr id="24" name="TextBox 23"/>
          <p:cNvSpPr txBox="1"/>
          <p:nvPr/>
        </p:nvSpPr>
        <p:spPr>
          <a:xfrm>
            <a:off x="3350456" y="3685287"/>
            <a:ext cx="611065" cy="400110"/>
          </a:xfrm>
          <a:prstGeom prst="rect">
            <a:avLst/>
          </a:prstGeom>
          <a:noFill/>
        </p:spPr>
        <p:txBody>
          <a:bodyPr wrap="none" rtlCol="0">
            <a:spAutoFit/>
          </a:bodyPr>
          <a:lstStyle/>
          <a:p>
            <a:r>
              <a:rPr lang="en-US" sz="2000" dirty="0"/>
              <a:t>(</a:t>
            </a:r>
            <a:r>
              <a:rPr lang="en-US" altLang="zh-CN" sz="2000" dirty="0"/>
              <a:t>47</a:t>
            </a:r>
            <a:r>
              <a:rPr lang="en-US" sz="2000" dirty="0"/>
              <a:t>)</a:t>
            </a:r>
          </a:p>
        </p:txBody>
      </p:sp>
      <mc:AlternateContent xmlns:mc="http://schemas.openxmlformats.org/markup-compatibility/2006" xmlns:a14="http://schemas.microsoft.com/office/drawing/2010/main">
        <mc:Choice Requires="a14">
          <p:sp>
            <p:nvSpPr>
              <p:cNvPr id="25" name="TextBox 24"/>
              <p:cNvSpPr txBox="1"/>
              <p:nvPr/>
            </p:nvSpPr>
            <p:spPr>
              <a:xfrm>
                <a:off x="4483752" y="3573533"/>
                <a:ext cx="3876510" cy="527901"/>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𝑥</m:t>
                        </m:r>
                      </m:sub>
                    </m:sSub>
                    <m:r>
                      <a:rPr lang="en-US" sz="2000" i="1">
                        <a:latin typeface="Cambria Math" panose="02040503050406030204" pitchFamily="18" charset="0"/>
                      </a:rPr>
                      <m:t>=</m:t>
                    </m:r>
                  </m:oMath>
                </a14:m>
                <a:r>
                  <a:rPr lang="en-US" sz="2000" b="0" dirty="0"/>
                  <a:t>(</a:t>
                </a:r>
                <a14:m>
                  <m:oMath xmlns:m="http://schemas.openxmlformats.org/officeDocument/2006/math">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𝑇</m:t>
                            </m:r>
                          </m:sub>
                        </m:sSub>
                      </m:den>
                    </m:f>
                  </m:oMath>
                </a14:m>
                <a:r>
                  <a:rPr lang="en-US" sz="2000" b="0" dirty="0"/>
                  <a:t>)*(</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𝑥</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a14:m>
                <a:r>
                  <a:rPr lang="en-US" sz="2000" b="0" dirty="0"/>
                  <a:t>)=</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𝑥</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b="0" i="1" smtClean="0">
                                <a:latin typeface="Cambria Math" panose="02040503050406030204" pitchFamily="18" charset="0"/>
                              </a:rPr>
                              <m:t>𝑇</m:t>
                            </m:r>
                          </m:sub>
                        </m:sSub>
                      </m:den>
                    </m:f>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oMath>
                </a14:m>
                <a:endParaRPr lang="en-US" sz="2000" b="0" dirty="0"/>
              </a:p>
            </p:txBody>
          </p:sp>
        </mc:Choice>
        <mc:Fallback xmlns="">
          <p:sp>
            <p:nvSpPr>
              <p:cNvPr id="25" name="TextBox 24"/>
              <p:cNvSpPr txBox="1">
                <a:spLocks noRot="1" noChangeAspect="1" noMove="1" noResize="1" noEditPoints="1" noAdjustHandles="1" noChangeArrowheads="1" noChangeShapeType="1" noTextEdit="1"/>
              </p:cNvSpPr>
              <p:nvPr/>
            </p:nvSpPr>
            <p:spPr>
              <a:xfrm>
                <a:off x="4483752" y="3573533"/>
                <a:ext cx="3876510" cy="527901"/>
              </a:xfrm>
              <a:prstGeom prst="rect">
                <a:avLst/>
              </a:prstGeom>
              <a:blipFill>
                <a:blip r:embed="rId6"/>
                <a:stretch>
                  <a:fillRect b="-9195"/>
                </a:stretch>
              </a:blipFill>
            </p:spPr>
            <p:txBody>
              <a:bodyPr/>
              <a:lstStyle/>
              <a:p>
                <a:r>
                  <a:rPr lang="en-US">
                    <a:noFill/>
                  </a:rPr>
                  <a:t> </a:t>
                </a:r>
              </a:p>
            </p:txBody>
          </p:sp>
        </mc:Fallback>
      </mc:AlternateContent>
      <p:sp>
        <p:nvSpPr>
          <p:cNvPr id="26" name="TextBox 25"/>
          <p:cNvSpPr txBox="1"/>
          <p:nvPr/>
        </p:nvSpPr>
        <p:spPr>
          <a:xfrm>
            <a:off x="8360262" y="3615366"/>
            <a:ext cx="611065" cy="400110"/>
          </a:xfrm>
          <a:prstGeom prst="rect">
            <a:avLst/>
          </a:prstGeom>
          <a:noFill/>
        </p:spPr>
        <p:txBody>
          <a:bodyPr wrap="none" rtlCol="0">
            <a:spAutoFit/>
          </a:bodyPr>
          <a:lstStyle/>
          <a:p>
            <a:r>
              <a:rPr lang="en-US" sz="2000" dirty="0"/>
              <a:t>(</a:t>
            </a:r>
            <a:r>
              <a:rPr lang="en-US" altLang="zh-CN" sz="2000" dirty="0"/>
              <a:t>50</a:t>
            </a:r>
            <a:r>
              <a:rPr lang="en-US" sz="2000" dirty="0"/>
              <a:t>)</a:t>
            </a:r>
          </a:p>
        </p:txBody>
      </p:sp>
      <p:sp>
        <p:nvSpPr>
          <p:cNvPr id="12" name="Rectangle 11"/>
          <p:cNvSpPr/>
          <p:nvPr/>
        </p:nvSpPr>
        <p:spPr>
          <a:xfrm>
            <a:off x="4372644" y="4403301"/>
            <a:ext cx="4572000" cy="707886"/>
          </a:xfrm>
          <a:prstGeom prst="rect">
            <a:avLst/>
          </a:prstGeom>
        </p:spPr>
        <p:txBody>
          <a:bodyPr>
            <a:spAutoFit/>
          </a:bodyPr>
          <a:lstStyle/>
          <a:p>
            <a:r>
              <a:rPr lang="en-US" sz="2000" dirty="0">
                <a:solidFill>
                  <a:srgbClr val="000000"/>
                </a:solidFill>
              </a:rPr>
              <a:t>The current entering the incremental line segment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9" name="TextBox 28"/>
              <p:cNvSpPr txBox="1"/>
              <p:nvPr/>
            </p:nvSpPr>
            <p:spPr>
              <a:xfrm>
                <a:off x="4597003" y="5208787"/>
                <a:ext cx="3378361" cy="6285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𝑥</m:t>
                          </m:r>
                        </m:sub>
                      </m:sSub>
                      <m:r>
                        <a:rPr lang="en-US" sz="2000" i="1">
                          <a:latin typeface="Cambria Math" panose="02040503050406030204" pitchFamily="18" charset="0"/>
                        </a:rPr>
                        <m:t>=</m:t>
                      </m:r>
                      <m:r>
                        <a:rPr lang="en-US" sz="2000" b="0" i="1" smtClean="0">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𝑥</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𝑇</m:t>
                              </m:r>
                            </m:sub>
                          </m:sSub>
                        </m:den>
                      </m:f>
                      <m:r>
                        <a:rPr lang="en-US"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oMath>
                  </m:oMathPara>
                </a14:m>
                <a:endParaRPr lang="en-US" sz="2000" b="0" dirty="0"/>
              </a:p>
            </p:txBody>
          </p:sp>
        </mc:Choice>
        <mc:Fallback xmlns="">
          <p:sp>
            <p:nvSpPr>
              <p:cNvPr id="29" name="TextBox 28"/>
              <p:cNvSpPr txBox="1">
                <a:spLocks noRot="1" noChangeAspect="1" noMove="1" noResize="1" noEditPoints="1" noAdjustHandles="1" noChangeArrowheads="1" noChangeShapeType="1" noTextEdit="1"/>
              </p:cNvSpPr>
              <p:nvPr/>
            </p:nvSpPr>
            <p:spPr>
              <a:xfrm>
                <a:off x="4597003" y="5208787"/>
                <a:ext cx="3378361" cy="628505"/>
              </a:xfrm>
              <a:prstGeom prst="rect">
                <a:avLst/>
              </a:prstGeom>
              <a:blipFill>
                <a:blip r:embed="rId7"/>
                <a:stretch>
                  <a:fillRect/>
                </a:stretch>
              </a:blipFill>
            </p:spPr>
            <p:txBody>
              <a:bodyPr/>
              <a:lstStyle/>
              <a:p>
                <a:r>
                  <a:rPr lang="en-US">
                    <a:noFill/>
                  </a:rPr>
                  <a:t> </a:t>
                </a:r>
              </a:p>
            </p:txBody>
          </p:sp>
        </mc:Fallback>
      </mc:AlternateContent>
      <p:sp>
        <p:nvSpPr>
          <p:cNvPr id="30" name="TextBox 29"/>
          <p:cNvSpPr txBox="1"/>
          <p:nvPr/>
        </p:nvSpPr>
        <p:spPr>
          <a:xfrm>
            <a:off x="8362154" y="5314890"/>
            <a:ext cx="611065" cy="400110"/>
          </a:xfrm>
          <a:prstGeom prst="rect">
            <a:avLst/>
          </a:prstGeom>
          <a:noFill/>
        </p:spPr>
        <p:txBody>
          <a:bodyPr wrap="none" rtlCol="0">
            <a:spAutoFit/>
          </a:bodyPr>
          <a:lstStyle/>
          <a:p>
            <a:r>
              <a:rPr lang="en-US" sz="2000" dirty="0"/>
              <a:t>(</a:t>
            </a:r>
            <a:r>
              <a:rPr lang="en-US" altLang="zh-CN" sz="2000" dirty="0"/>
              <a:t>51</a:t>
            </a:r>
            <a:r>
              <a:rPr lang="en-US" sz="2000" dirty="0"/>
              <a:t>)</a:t>
            </a:r>
          </a:p>
        </p:txBody>
      </p:sp>
      <p:sp>
        <p:nvSpPr>
          <p:cNvPr id="4" name="Slide Number Placeholder 3">
            <a:extLst>
              <a:ext uri="{FF2B5EF4-FFF2-40B4-BE49-F238E27FC236}">
                <a16:creationId xmlns:a16="http://schemas.microsoft.com/office/drawing/2014/main" id="{AD5A323C-897A-FA4D-8026-C6B4BABCE729}"/>
              </a:ext>
            </a:extLst>
          </p:cNvPr>
          <p:cNvSpPr>
            <a:spLocks noGrp="1"/>
          </p:cNvSpPr>
          <p:nvPr>
            <p:ph type="sldNum" sz="quarter" idx="12"/>
          </p:nvPr>
        </p:nvSpPr>
        <p:spPr/>
        <p:txBody>
          <a:bodyPr/>
          <a:lstStyle/>
          <a:p>
            <a:fld id="{5B7A2384-8C5D-49F6-8259-B9A64ECD4852}" type="slidenum">
              <a:rPr lang="en-US" smtClean="0"/>
              <a:t>57</a:t>
            </a:fld>
            <a:endParaRPr lang="en-US"/>
          </a:p>
        </p:txBody>
      </p:sp>
      <p:sp>
        <p:nvSpPr>
          <p:cNvPr id="31" name="Text Placeholder 4">
            <a:extLst>
              <a:ext uri="{FF2B5EF4-FFF2-40B4-BE49-F238E27FC236}">
                <a16:creationId xmlns:a16="http://schemas.microsoft.com/office/drawing/2014/main" id="{76F3B48C-B08F-43DA-B6D1-DAFBE3CFB48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83784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1308" y="-7620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825205"/>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825205"/>
            <a:ext cx="65" cy="307777"/>
          </a:xfrm>
          <a:prstGeom prst="rect">
            <a:avLst/>
          </a:prstGeom>
          <a:noFill/>
        </p:spPr>
        <p:txBody>
          <a:bodyPr wrap="none" lIns="0" tIns="0" rIns="0" bIns="0" rtlCol="0">
            <a:spAutoFit/>
          </a:bodyPr>
          <a:lstStyle/>
          <a:p>
            <a:endParaRPr lang="en-US" sz="2000" dirty="0"/>
          </a:p>
        </p:txBody>
      </p:sp>
      <p:sp>
        <p:nvSpPr>
          <p:cNvPr id="18" name="TextBox 17"/>
          <p:cNvSpPr txBox="1"/>
          <p:nvPr/>
        </p:nvSpPr>
        <p:spPr>
          <a:xfrm>
            <a:off x="3908420" y="4921272"/>
            <a:ext cx="4724400" cy="400110"/>
          </a:xfrm>
          <a:prstGeom prst="rect">
            <a:avLst/>
          </a:prstGeom>
          <a:noFill/>
        </p:spPr>
        <p:txBody>
          <a:bodyPr wrap="square" rtlCol="0">
            <a:spAutoFit/>
          </a:bodyPr>
          <a:lstStyle/>
          <a:p>
            <a:pPr algn="ctr"/>
            <a:r>
              <a:rPr lang="en-US" sz="2000" dirty="0"/>
              <a:t>Fig.1</a:t>
            </a:r>
            <a:r>
              <a:rPr lang="en-US" altLang="zh-CN" sz="2000" dirty="0"/>
              <a:t>8</a:t>
            </a:r>
            <a:r>
              <a:rPr lang="en-US" sz="2000" dirty="0"/>
              <a:t> Trapezoid dimensions</a:t>
            </a:r>
          </a:p>
        </p:txBody>
      </p:sp>
      <mc:AlternateContent xmlns:mc="http://schemas.openxmlformats.org/markup-compatibility/2006" xmlns:a14="http://schemas.microsoft.com/office/drawing/2010/main">
        <mc:Choice Requires="a14">
          <p:sp>
            <p:nvSpPr>
              <p:cNvPr id="23" name="TextBox 22"/>
              <p:cNvSpPr txBox="1"/>
              <p:nvPr/>
            </p:nvSpPr>
            <p:spPr>
              <a:xfrm>
                <a:off x="3704896" y="2664023"/>
                <a:ext cx="1629164"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oMath>
                </a14:m>
                <a:r>
                  <a:rPr lang="en-US" sz="2000" b="0" dirty="0"/>
                  <a:t>+2</a:t>
                </a:r>
                <a14:m>
                  <m:oMath xmlns:m="http://schemas.openxmlformats.org/officeDocument/2006/math">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i="1">
                            <a:latin typeface="Cambria Math" panose="02040503050406030204" pitchFamily="18" charset="0"/>
                          </a:rPr>
                          <m:t>𝑥</m:t>
                        </m:r>
                      </m:sub>
                    </m:sSub>
                  </m:oMath>
                </a14:m>
                <a:endParaRPr lang="en-US" sz="2000" b="0" dirty="0"/>
              </a:p>
            </p:txBody>
          </p:sp>
        </mc:Choice>
        <mc:Fallback xmlns="">
          <p:sp>
            <p:nvSpPr>
              <p:cNvPr id="23" name="TextBox 22"/>
              <p:cNvSpPr txBox="1">
                <a:spLocks noRot="1" noChangeAspect="1" noMove="1" noResize="1" noEditPoints="1" noAdjustHandles="1" noChangeArrowheads="1" noChangeShapeType="1" noTextEdit="1"/>
              </p:cNvSpPr>
              <p:nvPr/>
            </p:nvSpPr>
            <p:spPr>
              <a:xfrm>
                <a:off x="3704896" y="2664023"/>
                <a:ext cx="1629164" cy="307777"/>
              </a:xfrm>
              <a:prstGeom prst="rect">
                <a:avLst/>
              </a:prstGeom>
              <a:blipFill>
                <a:blip r:embed="rId2"/>
                <a:stretch>
                  <a:fillRect l="-4120" t="-25490" r="-1498" b="-49020"/>
                </a:stretch>
              </a:blipFill>
            </p:spPr>
            <p:txBody>
              <a:bodyPr/>
              <a:lstStyle/>
              <a:p>
                <a:r>
                  <a:rPr lang="en-US">
                    <a:noFill/>
                  </a:rPr>
                  <a:t> </a:t>
                </a:r>
              </a:p>
            </p:txBody>
          </p:sp>
        </mc:Fallback>
      </mc:AlternateContent>
      <p:sp>
        <p:nvSpPr>
          <p:cNvPr id="24" name="TextBox 23"/>
          <p:cNvSpPr txBox="1"/>
          <p:nvPr/>
        </p:nvSpPr>
        <p:spPr>
          <a:xfrm>
            <a:off x="8305704" y="2647890"/>
            <a:ext cx="611065" cy="400110"/>
          </a:xfrm>
          <a:prstGeom prst="rect">
            <a:avLst/>
          </a:prstGeom>
          <a:noFill/>
        </p:spPr>
        <p:txBody>
          <a:bodyPr wrap="none" rtlCol="0">
            <a:spAutoFit/>
          </a:bodyPr>
          <a:lstStyle/>
          <a:p>
            <a:r>
              <a:rPr lang="en-US" sz="2000" dirty="0"/>
              <a:t>(</a:t>
            </a:r>
            <a:r>
              <a:rPr lang="en-US" altLang="zh-CN" sz="2000" dirty="0"/>
              <a:t>52</a:t>
            </a:r>
            <a:r>
              <a:rPr lang="en-US" sz="2000" dirty="0"/>
              <a:t>)</a:t>
            </a:r>
          </a:p>
        </p:txBody>
      </p:sp>
      <p:sp>
        <p:nvSpPr>
          <p:cNvPr id="4" name="Rectangle 3"/>
          <p:cNvSpPr/>
          <p:nvPr/>
        </p:nvSpPr>
        <p:spPr>
          <a:xfrm>
            <a:off x="258415" y="1219200"/>
            <a:ext cx="8885585" cy="1323439"/>
          </a:xfrm>
          <a:prstGeom prst="rect">
            <a:avLst/>
          </a:prstGeom>
        </p:spPr>
        <p:txBody>
          <a:bodyPr wrap="square">
            <a:spAutoFit/>
          </a:bodyPr>
          <a:lstStyle/>
          <a:p>
            <a:pPr algn="just"/>
            <a:r>
              <a:rPr lang="en-US" sz="2000" dirty="0">
                <a:solidFill>
                  <a:srgbClr val="000000"/>
                </a:solidFill>
              </a:rPr>
              <a:t>The only problem at this point is that the area of the small trapezoid cannot be determined since the width </a:t>
            </a:r>
            <a:r>
              <a:rPr lang="en-US" sz="2000" i="1" dirty="0" err="1">
                <a:solidFill>
                  <a:srgbClr val="000000"/>
                </a:solidFill>
              </a:rPr>
              <a:t>w</a:t>
            </a:r>
            <a:r>
              <a:rPr lang="en-US" sz="2000" b="1" i="1" baseline="-25000" dirty="0" err="1">
                <a:solidFill>
                  <a:srgbClr val="000000"/>
                </a:solidFill>
              </a:rPr>
              <a:t>x</a:t>
            </a:r>
            <a:r>
              <a:rPr lang="en-US" sz="2000" dirty="0">
                <a:solidFill>
                  <a:srgbClr val="000000"/>
                </a:solidFill>
              </a:rPr>
              <a:t> is not known. Fig.18 will be used to establish the relationship between the unknown width and the known dimensions.</a:t>
            </a:r>
          </a:p>
          <a:p>
            <a:pPr algn="just"/>
            <a:r>
              <a:rPr lang="en-US" sz="2000" dirty="0">
                <a:solidFill>
                  <a:srgbClr val="000000"/>
                </a:solidFill>
              </a:rPr>
              <a:t>Referring to Fig.18,</a:t>
            </a:r>
          </a:p>
        </p:txBody>
      </p:sp>
      <p:sp>
        <p:nvSpPr>
          <p:cNvPr id="5" name="Rectangle 4"/>
          <p:cNvSpPr/>
          <p:nvPr/>
        </p:nvSpPr>
        <p:spPr>
          <a:xfrm>
            <a:off x="304800" y="3105090"/>
            <a:ext cx="8686800" cy="400110"/>
          </a:xfrm>
          <a:prstGeom prst="rect">
            <a:avLst/>
          </a:prstGeom>
        </p:spPr>
        <p:txBody>
          <a:bodyPr wrap="square">
            <a:spAutoFit/>
          </a:bodyPr>
          <a:lstStyle/>
          <a:p>
            <a:r>
              <a:rPr lang="en-US" sz="2000" dirty="0">
                <a:solidFill>
                  <a:srgbClr val="000000"/>
                </a:solidFill>
              </a:rPr>
              <a:t>From similar triangles,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1" name="TextBox 30"/>
              <p:cNvSpPr txBox="1"/>
              <p:nvPr/>
            </p:nvSpPr>
            <p:spPr>
              <a:xfrm>
                <a:off x="2430599" y="3623764"/>
                <a:ext cx="1284519" cy="527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num>
                        <m:den>
                          <m:r>
                            <a:rPr lang="en-US" sz="2000" b="0" i="1" smtClean="0">
                              <a:latin typeface="Cambria Math" panose="02040503050406030204" pitchFamily="18" charset="0"/>
                            </a:rPr>
                            <m:t>𝑙</m:t>
                          </m:r>
                        </m:den>
                      </m:f>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2</m:t>
                          </m:r>
                        </m:sub>
                      </m:sSub>
                    </m:oMath>
                  </m:oMathPara>
                </a14:m>
                <a:endParaRPr lang="en-US" sz="2000" b="0" dirty="0"/>
              </a:p>
            </p:txBody>
          </p:sp>
        </mc:Choice>
        <mc:Fallback xmlns="">
          <p:sp>
            <p:nvSpPr>
              <p:cNvPr id="31" name="TextBox 30"/>
              <p:cNvSpPr txBox="1">
                <a:spLocks noRot="1" noChangeAspect="1" noMove="1" noResize="1" noEditPoints="1" noAdjustHandles="1" noChangeArrowheads="1" noChangeShapeType="1" noTextEdit="1"/>
              </p:cNvSpPr>
              <p:nvPr/>
            </p:nvSpPr>
            <p:spPr>
              <a:xfrm>
                <a:off x="2430599" y="3623764"/>
                <a:ext cx="1284519" cy="527067"/>
              </a:xfrm>
              <a:prstGeom prst="rect">
                <a:avLst/>
              </a:prstGeom>
              <a:blipFill>
                <a:blip r:embed="rId3"/>
                <a:stretch>
                  <a:fillRect/>
                </a:stretch>
              </a:blipFill>
            </p:spPr>
            <p:txBody>
              <a:bodyPr/>
              <a:lstStyle/>
              <a:p>
                <a:r>
                  <a:rPr lang="en-US">
                    <a:noFill/>
                  </a:rPr>
                  <a:t> </a:t>
                </a:r>
              </a:p>
            </p:txBody>
          </p:sp>
        </mc:Fallback>
      </mc:AlternateContent>
      <p:sp>
        <p:nvSpPr>
          <p:cNvPr id="32" name="TextBox 31"/>
          <p:cNvSpPr txBox="1"/>
          <p:nvPr/>
        </p:nvSpPr>
        <p:spPr>
          <a:xfrm>
            <a:off x="4141438" y="3779457"/>
            <a:ext cx="611065" cy="400110"/>
          </a:xfrm>
          <a:prstGeom prst="rect">
            <a:avLst/>
          </a:prstGeom>
          <a:noFill/>
        </p:spPr>
        <p:txBody>
          <a:bodyPr wrap="none" rtlCol="0">
            <a:spAutoFit/>
          </a:bodyPr>
          <a:lstStyle/>
          <a:p>
            <a:r>
              <a:rPr lang="en-US" sz="2000" dirty="0"/>
              <a:t>(</a:t>
            </a:r>
            <a:r>
              <a:rPr lang="en-US" altLang="zh-CN" sz="2000" dirty="0"/>
              <a:t>53</a:t>
            </a:r>
            <a:r>
              <a:rPr lang="en-US" sz="2000" dirty="0"/>
              <a:t>)</a:t>
            </a:r>
          </a:p>
        </p:txBody>
      </p:sp>
      <mc:AlternateContent xmlns:mc="http://schemas.openxmlformats.org/markup-compatibility/2006" xmlns:a14="http://schemas.microsoft.com/office/drawing/2010/main">
        <mc:Choice Requires="a14">
          <p:sp>
            <p:nvSpPr>
              <p:cNvPr id="33" name="TextBox 32"/>
              <p:cNvSpPr txBox="1"/>
              <p:nvPr/>
            </p:nvSpPr>
            <p:spPr>
              <a:xfrm>
                <a:off x="5499095" y="3614817"/>
                <a:ext cx="2147767"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2</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0" smtClean="0">
                          <a:latin typeface="Cambria Math" panose="02040503050406030204" pitchFamily="18" charset="0"/>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en-US" sz="2000" b="0" dirty="0"/>
              </a:p>
            </p:txBody>
          </p:sp>
        </mc:Choice>
        <mc:Fallback xmlns="">
          <p:sp>
            <p:nvSpPr>
              <p:cNvPr id="33" name="TextBox 32"/>
              <p:cNvSpPr txBox="1">
                <a:spLocks noRot="1" noChangeAspect="1" noMove="1" noResize="1" noEditPoints="1" noAdjustHandles="1" noChangeArrowheads="1" noChangeShapeType="1" noTextEdit="1"/>
              </p:cNvSpPr>
              <p:nvPr/>
            </p:nvSpPr>
            <p:spPr>
              <a:xfrm>
                <a:off x="5499095" y="3614817"/>
                <a:ext cx="2147767" cy="576183"/>
              </a:xfrm>
              <a:prstGeom prst="rect">
                <a:avLst/>
              </a:prstGeom>
              <a:blipFill>
                <a:blip r:embed="rId4"/>
                <a:stretch>
                  <a:fillRect/>
                </a:stretch>
              </a:blipFill>
            </p:spPr>
            <p:txBody>
              <a:bodyPr/>
              <a:lstStyle/>
              <a:p>
                <a:r>
                  <a:rPr lang="en-US">
                    <a:noFill/>
                  </a:rPr>
                  <a:t> </a:t>
                </a:r>
              </a:p>
            </p:txBody>
          </p:sp>
        </mc:Fallback>
      </mc:AlternateContent>
      <p:sp>
        <p:nvSpPr>
          <p:cNvPr id="34" name="TextBox 33"/>
          <p:cNvSpPr txBox="1"/>
          <p:nvPr/>
        </p:nvSpPr>
        <p:spPr>
          <a:xfrm>
            <a:off x="8305703" y="3771629"/>
            <a:ext cx="611065" cy="400110"/>
          </a:xfrm>
          <a:prstGeom prst="rect">
            <a:avLst/>
          </a:prstGeom>
          <a:noFill/>
        </p:spPr>
        <p:txBody>
          <a:bodyPr wrap="none" rtlCol="0">
            <a:spAutoFit/>
          </a:bodyPr>
          <a:lstStyle/>
          <a:p>
            <a:r>
              <a:rPr lang="en-US" sz="2000" dirty="0"/>
              <a:t>(</a:t>
            </a:r>
            <a:r>
              <a:rPr lang="en-US" altLang="zh-CN" sz="2000" dirty="0"/>
              <a:t>54</a:t>
            </a:r>
            <a:r>
              <a:rPr lang="en-US" sz="2000" dirty="0"/>
              <a:t>)</a:t>
            </a:r>
          </a:p>
        </p:txBody>
      </p:sp>
      <p:sp>
        <p:nvSpPr>
          <p:cNvPr id="2" name="Slide Number Placeholder 1">
            <a:extLst>
              <a:ext uri="{FF2B5EF4-FFF2-40B4-BE49-F238E27FC236}">
                <a16:creationId xmlns:a16="http://schemas.microsoft.com/office/drawing/2014/main" id="{D6D961E2-5485-3D44-9A89-64D11D5B00EA}"/>
              </a:ext>
            </a:extLst>
          </p:cNvPr>
          <p:cNvSpPr>
            <a:spLocks noGrp="1"/>
          </p:cNvSpPr>
          <p:nvPr>
            <p:ph type="sldNum" sz="quarter" idx="12"/>
          </p:nvPr>
        </p:nvSpPr>
        <p:spPr/>
        <p:txBody>
          <a:bodyPr/>
          <a:lstStyle/>
          <a:p>
            <a:fld id="{5B7A2384-8C5D-49F6-8259-B9A64ECD4852}" type="slidenum">
              <a:rPr lang="en-US" smtClean="0"/>
              <a:t>58</a:t>
            </a:fld>
            <a:endParaRPr lang="en-US"/>
          </a:p>
        </p:txBody>
      </p:sp>
      <p:pic>
        <p:nvPicPr>
          <p:cNvPr id="6" name="Picture 5"/>
          <p:cNvPicPr>
            <a:picLocks noChangeAspect="1"/>
          </p:cNvPicPr>
          <p:nvPr/>
        </p:nvPicPr>
        <p:blipFill>
          <a:blip r:embed="rId5"/>
          <a:stretch>
            <a:fillRect/>
          </a:stretch>
        </p:blipFill>
        <p:spPr>
          <a:xfrm>
            <a:off x="895351" y="4326275"/>
            <a:ext cx="3390899" cy="1737404"/>
          </a:xfrm>
          <a:prstGeom prst="rect">
            <a:avLst/>
          </a:prstGeom>
        </p:spPr>
      </p:pic>
      <p:sp>
        <p:nvSpPr>
          <p:cNvPr id="16" name="Text Placeholder 4">
            <a:extLst>
              <a:ext uri="{FF2B5EF4-FFF2-40B4-BE49-F238E27FC236}">
                <a16:creationId xmlns:a16="http://schemas.microsoft.com/office/drawing/2014/main" id="{7AD2AF53-FF9D-4A28-A3CA-820F6090E8A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906432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48161"/>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4536538"/>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4536538"/>
            <a:ext cx="65" cy="307777"/>
          </a:xfrm>
          <a:prstGeom prst="rect">
            <a:avLst/>
          </a:prstGeom>
          <a:no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31" name="TextBox 30"/>
              <p:cNvSpPr txBox="1"/>
              <p:nvPr/>
            </p:nvSpPr>
            <p:spPr>
              <a:xfrm>
                <a:off x="1981200" y="1687953"/>
                <a:ext cx="1284519" cy="527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num>
                        <m:den>
                          <m:r>
                            <a:rPr lang="en-US" sz="2000" b="0" i="1" smtClean="0">
                              <a:latin typeface="Cambria Math" panose="02040503050406030204" pitchFamily="18" charset="0"/>
                            </a:rPr>
                            <m:t>𝑙</m:t>
                          </m:r>
                        </m:den>
                      </m:f>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2</m:t>
                          </m:r>
                        </m:sub>
                      </m:sSub>
                    </m:oMath>
                  </m:oMathPara>
                </a14:m>
                <a:endParaRPr lang="en-US" sz="2000" b="0" dirty="0"/>
              </a:p>
            </p:txBody>
          </p:sp>
        </mc:Choice>
        <mc:Fallback xmlns="">
          <p:sp>
            <p:nvSpPr>
              <p:cNvPr id="31" name="TextBox 30"/>
              <p:cNvSpPr txBox="1">
                <a:spLocks noRot="1" noChangeAspect="1" noMove="1" noResize="1" noEditPoints="1" noAdjustHandles="1" noChangeArrowheads="1" noChangeShapeType="1" noTextEdit="1"/>
              </p:cNvSpPr>
              <p:nvPr/>
            </p:nvSpPr>
            <p:spPr>
              <a:xfrm>
                <a:off x="1981200" y="1687953"/>
                <a:ext cx="1284519" cy="527067"/>
              </a:xfrm>
              <a:prstGeom prst="rect">
                <a:avLst/>
              </a:prstGeom>
              <a:blipFill>
                <a:blip r:embed="rId2"/>
                <a:stretch>
                  <a:fillRect/>
                </a:stretch>
              </a:blipFill>
            </p:spPr>
            <p:txBody>
              <a:bodyPr/>
              <a:lstStyle/>
              <a:p>
                <a:r>
                  <a:rPr lang="en-US">
                    <a:noFill/>
                  </a:rPr>
                  <a:t> </a:t>
                </a:r>
              </a:p>
            </p:txBody>
          </p:sp>
        </mc:Fallback>
      </mc:AlternateContent>
      <p:sp>
        <p:nvSpPr>
          <p:cNvPr id="32" name="TextBox 31"/>
          <p:cNvSpPr txBox="1"/>
          <p:nvPr/>
        </p:nvSpPr>
        <p:spPr>
          <a:xfrm>
            <a:off x="3692039" y="1843646"/>
            <a:ext cx="611065" cy="400110"/>
          </a:xfrm>
          <a:prstGeom prst="rect">
            <a:avLst/>
          </a:prstGeom>
          <a:noFill/>
        </p:spPr>
        <p:txBody>
          <a:bodyPr wrap="none" rtlCol="0">
            <a:spAutoFit/>
          </a:bodyPr>
          <a:lstStyle/>
          <a:p>
            <a:r>
              <a:rPr lang="en-US" sz="2000" dirty="0"/>
              <a:t>(</a:t>
            </a:r>
            <a:r>
              <a:rPr lang="en-US" altLang="zh-CN" sz="2000" dirty="0"/>
              <a:t>53</a:t>
            </a:r>
            <a:r>
              <a:rPr lang="en-US" sz="2000" dirty="0"/>
              <a:t>)</a:t>
            </a:r>
          </a:p>
        </p:txBody>
      </p:sp>
      <mc:AlternateContent xmlns:mc="http://schemas.openxmlformats.org/markup-compatibility/2006" xmlns:a14="http://schemas.microsoft.com/office/drawing/2010/main">
        <mc:Choice Requires="a14">
          <p:sp>
            <p:nvSpPr>
              <p:cNvPr id="33" name="TextBox 32"/>
              <p:cNvSpPr txBox="1"/>
              <p:nvPr/>
            </p:nvSpPr>
            <p:spPr>
              <a:xfrm>
                <a:off x="5718146" y="1676400"/>
                <a:ext cx="2147767"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2</m:t>
                          </m:r>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0" smtClean="0">
                          <a:latin typeface="Cambria Math" panose="02040503050406030204" pitchFamily="18" charset="0"/>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en-US" sz="2000" b="0" dirty="0"/>
              </a:p>
            </p:txBody>
          </p:sp>
        </mc:Choice>
        <mc:Fallback xmlns="">
          <p:sp>
            <p:nvSpPr>
              <p:cNvPr id="33" name="TextBox 32"/>
              <p:cNvSpPr txBox="1">
                <a:spLocks noRot="1" noChangeAspect="1" noMove="1" noResize="1" noEditPoints="1" noAdjustHandles="1" noChangeArrowheads="1" noChangeShapeType="1" noTextEdit="1"/>
              </p:cNvSpPr>
              <p:nvPr/>
            </p:nvSpPr>
            <p:spPr>
              <a:xfrm>
                <a:off x="5718146" y="1676400"/>
                <a:ext cx="2147767" cy="576183"/>
              </a:xfrm>
              <a:prstGeom prst="rect">
                <a:avLst/>
              </a:prstGeom>
              <a:blipFill>
                <a:blip r:embed="rId3"/>
                <a:stretch>
                  <a:fillRect/>
                </a:stretch>
              </a:blipFill>
            </p:spPr>
            <p:txBody>
              <a:bodyPr/>
              <a:lstStyle/>
              <a:p>
                <a:r>
                  <a:rPr lang="en-US">
                    <a:noFill/>
                  </a:rPr>
                  <a:t> </a:t>
                </a:r>
              </a:p>
            </p:txBody>
          </p:sp>
        </mc:Fallback>
      </mc:AlternateContent>
      <p:sp>
        <p:nvSpPr>
          <p:cNvPr id="34" name="TextBox 33"/>
          <p:cNvSpPr txBox="1"/>
          <p:nvPr/>
        </p:nvSpPr>
        <p:spPr>
          <a:xfrm>
            <a:off x="8584229" y="1829194"/>
            <a:ext cx="611065" cy="400110"/>
          </a:xfrm>
          <a:prstGeom prst="rect">
            <a:avLst/>
          </a:prstGeom>
          <a:noFill/>
        </p:spPr>
        <p:txBody>
          <a:bodyPr wrap="none" rtlCol="0">
            <a:spAutoFit/>
          </a:bodyPr>
          <a:lstStyle/>
          <a:p>
            <a:r>
              <a:rPr lang="en-US" sz="2000" dirty="0"/>
              <a:t>(</a:t>
            </a:r>
            <a:r>
              <a:rPr lang="en-US" altLang="zh-CN" sz="2000" dirty="0"/>
              <a:t>54</a:t>
            </a:r>
            <a:r>
              <a:rPr lang="en-US" sz="2000" dirty="0"/>
              <a:t>)</a:t>
            </a:r>
          </a:p>
        </p:txBody>
      </p:sp>
      <p:sp>
        <p:nvSpPr>
          <p:cNvPr id="2" name="Rectangle 1"/>
          <p:cNvSpPr/>
          <p:nvPr/>
        </p:nvSpPr>
        <p:spPr>
          <a:xfrm>
            <a:off x="76200" y="2390587"/>
            <a:ext cx="8962152" cy="400110"/>
          </a:xfrm>
          <a:prstGeom prst="rect">
            <a:avLst/>
          </a:prstGeom>
        </p:spPr>
        <p:txBody>
          <a:bodyPr wrap="square">
            <a:spAutoFit/>
          </a:bodyPr>
          <a:lstStyle/>
          <a:p>
            <a:r>
              <a:rPr lang="en-US" sz="2000" dirty="0">
                <a:solidFill>
                  <a:srgbClr val="000000"/>
                </a:solidFill>
              </a:rPr>
              <a:t>Substitute Equation (53) into Equation (54):</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3276600" y="2892066"/>
                <a:ext cx="2521010" cy="57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num>
                        <m:den>
                          <m:r>
                            <a:rPr lang="en-US" sz="2000" b="0" i="1" smtClean="0">
                              <a:latin typeface="Cambria Math" panose="02040503050406030204" pitchFamily="18" charset="0"/>
                            </a:rPr>
                            <m:t>𝑙</m:t>
                          </m:r>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276600" y="2892066"/>
                <a:ext cx="2521010" cy="578172"/>
              </a:xfrm>
              <a:prstGeom prst="rect">
                <a:avLst/>
              </a:prstGeom>
              <a:blipFill>
                <a:blip r:embed="rId4"/>
                <a:stretch>
                  <a:fillRect/>
                </a:stretch>
              </a:blipFill>
            </p:spPr>
            <p:txBody>
              <a:bodyPr/>
              <a:lstStyle/>
              <a:p>
                <a:r>
                  <a:rPr lang="en-US">
                    <a:noFill/>
                  </a:rPr>
                  <a:t> </a:t>
                </a:r>
              </a:p>
            </p:txBody>
          </p:sp>
        </mc:Fallback>
      </mc:AlternateContent>
      <p:sp>
        <p:nvSpPr>
          <p:cNvPr id="17" name="TextBox 16"/>
          <p:cNvSpPr txBox="1"/>
          <p:nvPr/>
        </p:nvSpPr>
        <p:spPr>
          <a:xfrm>
            <a:off x="8584230" y="3025436"/>
            <a:ext cx="611065" cy="400110"/>
          </a:xfrm>
          <a:prstGeom prst="rect">
            <a:avLst/>
          </a:prstGeom>
          <a:noFill/>
        </p:spPr>
        <p:txBody>
          <a:bodyPr wrap="none" rtlCol="0">
            <a:spAutoFit/>
          </a:bodyPr>
          <a:lstStyle/>
          <a:p>
            <a:r>
              <a:rPr lang="en-US" sz="2000" dirty="0"/>
              <a:t>(</a:t>
            </a:r>
            <a:r>
              <a:rPr lang="en-US" altLang="zh-CN" sz="2000" dirty="0"/>
              <a:t>55</a:t>
            </a:r>
            <a:r>
              <a:rPr lang="en-US" sz="2000" dirty="0"/>
              <a:t>)</a:t>
            </a:r>
          </a:p>
        </p:txBody>
      </p:sp>
      <p:sp>
        <p:nvSpPr>
          <p:cNvPr id="6" name="Rectangle 5"/>
          <p:cNvSpPr/>
          <p:nvPr/>
        </p:nvSpPr>
        <p:spPr>
          <a:xfrm>
            <a:off x="52436" y="3569957"/>
            <a:ext cx="8962152" cy="400110"/>
          </a:xfrm>
          <a:prstGeom prst="rect">
            <a:avLst/>
          </a:prstGeom>
        </p:spPr>
        <p:txBody>
          <a:bodyPr wrap="square">
            <a:spAutoFit/>
          </a:bodyPr>
          <a:lstStyle/>
          <a:p>
            <a:r>
              <a:rPr lang="en-US" sz="2000" dirty="0">
                <a:solidFill>
                  <a:srgbClr val="000000"/>
                </a:solidFill>
              </a:rPr>
              <a:t>Substitute Equation (55) into Equation (52):</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9" name="TextBox 18"/>
              <p:cNvSpPr txBox="1"/>
              <p:nvPr/>
            </p:nvSpPr>
            <p:spPr>
              <a:xfrm>
                <a:off x="990600" y="4081953"/>
                <a:ext cx="1629164"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oMath>
                </a14:m>
                <a:r>
                  <a:rPr lang="en-US" sz="2000" b="0" dirty="0"/>
                  <a:t>+2</a:t>
                </a:r>
                <a14:m>
                  <m:oMath xmlns:m="http://schemas.openxmlformats.org/officeDocument/2006/math">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altLang="zh-CN" sz="2000" i="1">
                            <a:latin typeface="Cambria Math" panose="02040503050406030204" pitchFamily="18" charset="0"/>
                          </a:rPr>
                          <m:t>𝑥</m:t>
                        </m:r>
                      </m:sub>
                    </m:sSub>
                  </m:oMath>
                </a14:m>
                <a:endParaRPr lang="en-US" sz="2000" b="0" dirty="0"/>
              </a:p>
            </p:txBody>
          </p:sp>
        </mc:Choice>
        <mc:Fallback xmlns="">
          <p:sp>
            <p:nvSpPr>
              <p:cNvPr id="19" name="TextBox 18"/>
              <p:cNvSpPr txBox="1">
                <a:spLocks noRot="1" noChangeAspect="1" noMove="1" noResize="1" noEditPoints="1" noAdjustHandles="1" noChangeArrowheads="1" noChangeShapeType="1" noTextEdit="1"/>
              </p:cNvSpPr>
              <p:nvPr/>
            </p:nvSpPr>
            <p:spPr>
              <a:xfrm>
                <a:off x="990600" y="4081953"/>
                <a:ext cx="1629164" cy="307777"/>
              </a:xfrm>
              <a:prstGeom prst="rect">
                <a:avLst/>
              </a:prstGeom>
              <a:blipFill>
                <a:blip r:embed="rId5"/>
                <a:stretch>
                  <a:fillRect l="-4120" t="-26000" r="-1124" b="-50000"/>
                </a:stretch>
              </a:blipFill>
            </p:spPr>
            <p:txBody>
              <a:bodyPr/>
              <a:lstStyle/>
              <a:p>
                <a:r>
                  <a:rPr lang="en-US">
                    <a:noFill/>
                  </a:rPr>
                  <a:t> </a:t>
                </a:r>
              </a:p>
            </p:txBody>
          </p:sp>
        </mc:Fallback>
      </mc:AlternateContent>
      <p:sp>
        <p:nvSpPr>
          <p:cNvPr id="20" name="TextBox 19"/>
          <p:cNvSpPr txBox="1"/>
          <p:nvPr/>
        </p:nvSpPr>
        <p:spPr>
          <a:xfrm>
            <a:off x="2996715" y="4077241"/>
            <a:ext cx="611065" cy="400110"/>
          </a:xfrm>
          <a:prstGeom prst="rect">
            <a:avLst/>
          </a:prstGeom>
          <a:noFill/>
        </p:spPr>
        <p:txBody>
          <a:bodyPr wrap="none" rtlCol="0">
            <a:spAutoFit/>
          </a:bodyPr>
          <a:lstStyle/>
          <a:p>
            <a:r>
              <a:rPr lang="en-US" sz="2000" dirty="0"/>
              <a:t>(</a:t>
            </a:r>
            <a:r>
              <a:rPr lang="en-US" altLang="zh-CN" sz="2000" dirty="0"/>
              <a:t>52</a:t>
            </a:r>
            <a:r>
              <a:rPr lang="en-US" sz="2000" dirty="0"/>
              <a:t>)</a:t>
            </a:r>
          </a:p>
        </p:txBody>
      </p:sp>
      <mc:AlternateContent xmlns:mc="http://schemas.openxmlformats.org/markup-compatibility/2006" xmlns:a14="http://schemas.microsoft.com/office/drawing/2010/main">
        <mc:Choice Requires="a14">
          <p:sp>
            <p:nvSpPr>
              <p:cNvPr id="21" name="TextBox 20"/>
              <p:cNvSpPr txBox="1"/>
              <p:nvPr/>
            </p:nvSpPr>
            <p:spPr>
              <a:xfrm>
                <a:off x="4043702" y="3864040"/>
                <a:ext cx="3546227" cy="11052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smtClean="0">
                              <a:latin typeface="Cambria Math" panose="02040503050406030204" pitchFamily="18" charset="0"/>
                            </a:rPr>
                            <m:t>1</m:t>
                          </m:r>
                        </m:sub>
                      </m:sSub>
                      <m:r>
                        <a:rPr lang="en-US" altLang="zh-CN" sz="2000" b="0" i="1" smtClean="0">
                          <a:latin typeface="Cambria Math" panose="02040503050406030204" pitchFamily="18" charset="0"/>
                        </a:rPr>
                        <m:t>+2∗</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num>
                        <m:den>
                          <m:r>
                            <a:rPr lang="en-US" sz="2000" b="0" i="1" smtClean="0">
                              <a:latin typeface="Cambria Math" panose="02040503050406030204" pitchFamily="18" charset="0"/>
                            </a:rPr>
                            <m:t>𝑙</m:t>
                          </m:r>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e>
                      </m:d>
                    </m:oMath>
                  </m:oMathPara>
                </a14:m>
                <a:endParaRPr lang="en-US" altLang="zh-CN"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e>
                      </m:d>
                      <m:r>
                        <a:rPr lang="en-US" altLang="zh-CN"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043702" y="3864040"/>
                <a:ext cx="3546227" cy="1105239"/>
              </a:xfrm>
              <a:prstGeom prst="rect">
                <a:avLst/>
              </a:prstGeom>
              <a:blipFill>
                <a:blip r:embed="rId6"/>
                <a:stretch>
                  <a:fillRect/>
                </a:stretch>
              </a:blipFill>
            </p:spPr>
            <p:txBody>
              <a:bodyPr/>
              <a:lstStyle/>
              <a:p>
                <a:r>
                  <a:rPr lang="en-US">
                    <a:noFill/>
                  </a:rPr>
                  <a:t> </a:t>
                </a:r>
              </a:p>
            </p:txBody>
          </p:sp>
        </mc:Fallback>
      </mc:AlternateContent>
      <p:sp>
        <p:nvSpPr>
          <p:cNvPr id="22" name="TextBox 21"/>
          <p:cNvSpPr txBox="1"/>
          <p:nvPr/>
        </p:nvSpPr>
        <p:spPr>
          <a:xfrm>
            <a:off x="8584231" y="4068401"/>
            <a:ext cx="611065" cy="400110"/>
          </a:xfrm>
          <a:prstGeom prst="rect">
            <a:avLst/>
          </a:prstGeom>
          <a:noFill/>
        </p:spPr>
        <p:txBody>
          <a:bodyPr wrap="none" rtlCol="0">
            <a:spAutoFit/>
          </a:bodyPr>
          <a:lstStyle/>
          <a:p>
            <a:r>
              <a:rPr lang="en-US" sz="2000" dirty="0"/>
              <a:t>(</a:t>
            </a:r>
            <a:r>
              <a:rPr lang="en-US" altLang="zh-CN" sz="2000" dirty="0"/>
              <a:t>56</a:t>
            </a:r>
            <a:r>
              <a:rPr lang="en-US" sz="2000" dirty="0"/>
              <a:t>)</a:t>
            </a:r>
          </a:p>
        </p:txBody>
      </p:sp>
      <p:sp>
        <p:nvSpPr>
          <p:cNvPr id="4" name="Slide Number Placeholder 3">
            <a:extLst>
              <a:ext uri="{FF2B5EF4-FFF2-40B4-BE49-F238E27FC236}">
                <a16:creationId xmlns:a16="http://schemas.microsoft.com/office/drawing/2014/main" id="{5137B3AF-ED4B-4E4D-B10C-72274C17E05F}"/>
              </a:ext>
            </a:extLst>
          </p:cNvPr>
          <p:cNvSpPr>
            <a:spLocks noGrp="1"/>
          </p:cNvSpPr>
          <p:nvPr>
            <p:ph type="sldNum" sz="quarter" idx="12"/>
          </p:nvPr>
        </p:nvSpPr>
        <p:spPr/>
        <p:txBody>
          <a:bodyPr/>
          <a:lstStyle/>
          <a:p>
            <a:fld id="{5B7A2384-8C5D-49F6-8259-B9A64ECD4852}" type="slidenum">
              <a:rPr lang="en-US" smtClean="0"/>
              <a:t>59</a:t>
            </a:fld>
            <a:endParaRPr lang="en-US"/>
          </a:p>
        </p:txBody>
      </p:sp>
      <p:sp>
        <p:nvSpPr>
          <p:cNvPr id="18" name="Text Placeholder 4">
            <a:extLst>
              <a:ext uri="{FF2B5EF4-FFF2-40B4-BE49-F238E27FC236}">
                <a16:creationId xmlns:a16="http://schemas.microsoft.com/office/drawing/2014/main" id="{A725D895-C4FC-4C39-8FEC-9CCD1DCAE24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295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49753"/>
            <a:ext cx="2925416"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Voltage Drop</a:t>
            </a:r>
          </a:p>
        </p:txBody>
      </p:sp>
      <p:sp>
        <p:nvSpPr>
          <p:cNvPr id="17" name="Rectangle 16"/>
          <p:cNvSpPr/>
          <p:nvPr/>
        </p:nvSpPr>
        <p:spPr>
          <a:xfrm>
            <a:off x="304800" y="762000"/>
            <a:ext cx="8584881" cy="2677656"/>
          </a:xfrm>
          <a:prstGeom prst="rect">
            <a:avLst/>
          </a:prstGeom>
        </p:spPr>
        <p:txBody>
          <a:bodyPr wrap="square">
            <a:spAutoFit/>
          </a:bodyPr>
          <a:lstStyle/>
          <a:p>
            <a:pPr algn="just"/>
            <a:r>
              <a:rPr lang="en-US" sz="2400" dirty="0"/>
              <a:t>In Fig.2 the phasor for the voltage drop through the line resistance (RI) is shown in phase with the current phasor, and the phasor for the voltage drop through the reactance (</a:t>
            </a:r>
            <a:r>
              <a:rPr lang="en-US" sz="2400" i="1" dirty="0" err="1"/>
              <a:t>jXI</a:t>
            </a:r>
            <a:r>
              <a:rPr lang="en-US" sz="2400" dirty="0"/>
              <a:t>) is shown leading the current phasor by 90°. The dashed lines in Fig.2 represent the real and imaginary parts of the impedance (ZI) drop. The voltage drop down the line is defined as the difference between the magnitudes of the source and the load voltages:</a:t>
            </a:r>
            <a:endParaRPr lang="en-US" sz="24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3552903" y="3531165"/>
                <a:ext cx="2505814"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𝑑𝑟𝑜𝑝</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𝑆</m:t>
                              </m:r>
                            </m:sub>
                          </m:sSub>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𝐿</m:t>
                              </m:r>
                            </m:sub>
                          </m:sSub>
                        </m:e>
                      </m:d>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552903" y="3531165"/>
                <a:ext cx="2505814" cy="397866"/>
              </a:xfrm>
              <a:prstGeom prst="rect">
                <a:avLst/>
              </a:prstGeom>
              <a:blipFill>
                <a:blip r:embed="rId2"/>
                <a:stretch>
                  <a:fillRect l="-2433" b="-24242"/>
                </a:stretch>
              </a:blipFill>
            </p:spPr>
            <p:txBody>
              <a:bodyPr/>
              <a:lstStyle/>
              <a:p>
                <a:r>
                  <a:rPr lang="en-US">
                    <a:noFill/>
                  </a:rPr>
                  <a:t> </a:t>
                </a:r>
              </a:p>
            </p:txBody>
          </p:sp>
        </mc:Fallback>
      </mc:AlternateContent>
      <p:sp>
        <p:nvSpPr>
          <p:cNvPr id="19" name="TextBox 18"/>
          <p:cNvSpPr txBox="1"/>
          <p:nvPr/>
        </p:nvSpPr>
        <p:spPr>
          <a:xfrm>
            <a:off x="7391400" y="3500735"/>
            <a:ext cx="526106" cy="461665"/>
          </a:xfrm>
          <a:prstGeom prst="rect">
            <a:avLst/>
          </a:prstGeom>
          <a:noFill/>
        </p:spPr>
        <p:txBody>
          <a:bodyPr wrap="none" rtlCol="0">
            <a:spAutoFit/>
          </a:bodyPr>
          <a:lstStyle/>
          <a:p>
            <a:r>
              <a:rPr lang="en-US" sz="2400" dirty="0"/>
              <a:t>(2)</a:t>
            </a:r>
          </a:p>
        </p:txBody>
      </p:sp>
      <p:sp>
        <p:nvSpPr>
          <p:cNvPr id="20" name="TextBox 19"/>
          <p:cNvSpPr txBox="1"/>
          <p:nvPr/>
        </p:nvSpPr>
        <p:spPr>
          <a:xfrm>
            <a:off x="529010" y="5618460"/>
            <a:ext cx="4092562" cy="461665"/>
          </a:xfrm>
          <a:prstGeom prst="rect">
            <a:avLst/>
          </a:prstGeom>
          <a:noFill/>
        </p:spPr>
        <p:txBody>
          <a:bodyPr wrap="square" rtlCol="0">
            <a:spAutoFit/>
          </a:bodyPr>
          <a:lstStyle/>
          <a:p>
            <a:pPr algn="ctr"/>
            <a:r>
              <a:rPr lang="en-US" dirty="0"/>
              <a:t>Fig.1 Customer demand curve </a:t>
            </a:r>
          </a:p>
        </p:txBody>
      </p:sp>
      <p:pic>
        <p:nvPicPr>
          <p:cNvPr id="21" name="Picture 20"/>
          <p:cNvPicPr>
            <a:picLocks noChangeAspect="1"/>
          </p:cNvPicPr>
          <p:nvPr/>
        </p:nvPicPr>
        <p:blipFill>
          <a:blip r:embed="rId3"/>
          <a:stretch>
            <a:fillRect/>
          </a:stretch>
        </p:blipFill>
        <p:spPr>
          <a:xfrm>
            <a:off x="-21021" y="3962400"/>
            <a:ext cx="5192625" cy="1554480"/>
          </a:xfrm>
          <a:prstGeom prst="rect">
            <a:avLst/>
          </a:prstGeom>
        </p:spPr>
      </p:pic>
      <p:pic>
        <p:nvPicPr>
          <p:cNvPr id="22" name="Picture 21"/>
          <p:cNvPicPr>
            <a:picLocks noChangeAspect="1"/>
          </p:cNvPicPr>
          <p:nvPr/>
        </p:nvPicPr>
        <p:blipFill>
          <a:blip r:embed="rId4"/>
          <a:stretch>
            <a:fillRect/>
          </a:stretch>
        </p:blipFill>
        <p:spPr>
          <a:xfrm>
            <a:off x="5158466" y="4275340"/>
            <a:ext cx="3964193" cy="1188720"/>
          </a:xfrm>
          <a:prstGeom prst="rect">
            <a:avLst/>
          </a:prstGeom>
        </p:spPr>
      </p:pic>
      <p:sp>
        <p:nvSpPr>
          <p:cNvPr id="23" name="TextBox 22"/>
          <p:cNvSpPr txBox="1"/>
          <p:nvPr/>
        </p:nvSpPr>
        <p:spPr>
          <a:xfrm>
            <a:off x="5189332" y="5599140"/>
            <a:ext cx="3964193" cy="461665"/>
          </a:xfrm>
          <a:prstGeom prst="rect">
            <a:avLst/>
          </a:prstGeom>
          <a:noFill/>
        </p:spPr>
        <p:txBody>
          <a:bodyPr wrap="square" rtlCol="0">
            <a:spAutoFit/>
          </a:bodyPr>
          <a:lstStyle/>
          <a:p>
            <a:pPr algn="ctr"/>
            <a:r>
              <a:rPr lang="en-US" dirty="0"/>
              <a:t>Fig.2 Customer demand curve </a:t>
            </a:r>
          </a:p>
        </p:txBody>
      </p:sp>
      <p:sp>
        <p:nvSpPr>
          <p:cNvPr id="2" name="Slide Number Placeholder 1">
            <a:extLst>
              <a:ext uri="{FF2B5EF4-FFF2-40B4-BE49-F238E27FC236}">
                <a16:creationId xmlns:a16="http://schemas.microsoft.com/office/drawing/2014/main" id="{5EFA7664-2A5A-D643-843E-22A93F07F047}"/>
              </a:ext>
            </a:extLst>
          </p:cNvPr>
          <p:cNvSpPr>
            <a:spLocks noGrp="1"/>
          </p:cNvSpPr>
          <p:nvPr>
            <p:ph type="sldNum" sz="quarter" idx="12"/>
          </p:nvPr>
        </p:nvSpPr>
        <p:spPr/>
        <p:txBody>
          <a:bodyPr/>
          <a:lstStyle/>
          <a:p>
            <a:fld id="{5B7A2384-8C5D-49F6-8259-B9A64ECD4852}" type="slidenum">
              <a:rPr lang="en-US" smtClean="0"/>
              <a:t>6</a:t>
            </a:fld>
            <a:endParaRPr lang="en-US" dirty="0"/>
          </a:p>
        </p:txBody>
      </p:sp>
      <p:sp>
        <p:nvSpPr>
          <p:cNvPr id="11" name="Text Placeholder 4">
            <a:extLst>
              <a:ext uri="{FF2B5EF4-FFF2-40B4-BE49-F238E27FC236}">
                <a16:creationId xmlns:a16="http://schemas.microsoft.com/office/drawing/2014/main" id="{D6BCDFCE-792F-4481-8748-2C40A818CE4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894509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886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4392522"/>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4392522"/>
            <a:ext cx="65" cy="307777"/>
          </a:xfrm>
          <a:prstGeom prst="rect">
            <a:avLst/>
          </a:prstGeom>
          <a:no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21" name="TextBox 20"/>
              <p:cNvSpPr txBox="1"/>
              <p:nvPr/>
            </p:nvSpPr>
            <p:spPr>
              <a:xfrm>
                <a:off x="4876800" y="1716527"/>
                <a:ext cx="3062441" cy="5270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𝑥</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e>
                      </m:d>
                      <m:r>
                        <a:rPr lang="en-US" altLang="zh-CN"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876800" y="1716527"/>
                <a:ext cx="3062441" cy="527067"/>
              </a:xfrm>
              <a:prstGeom prst="rect">
                <a:avLst/>
              </a:prstGeom>
              <a:blipFill>
                <a:blip r:embed="rId2"/>
                <a:stretch>
                  <a:fillRect/>
                </a:stretch>
              </a:blipFill>
            </p:spPr>
            <p:txBody>
              <a:bodyPr/>
              <a:lstStyle/>
              <a:p>
                <a:r>
                  <a:rPr lang="en-US">
                    <a:noFill/>
                  </a:rPr>
                  <a:t> </a:t>
                </a:r>
              </a:p>
            </p:txBody>
          </p:sp>
        </mc:Fallback>
      </mc:AlternateContent>
      <p:sp>
        <p:nvSpPr>
          <p:cNvPr id="22" name="TextBox 21"/>
          <p:cNvSpPr txBox="1"/>
          <p:nvPr/>
        </p:nvSpPr>
        <p:spPr>
          <a:xfrm>
            <a:off x="8458200" y="1805743"/>
            <a:ext cx="611065" cy="400110"/>
          </a:xfrm>
          <a:prstGeom prst="rect">
            <a:avLst/>
          </a:prstGeom>
          <a:noFill/>
        </p:spPr>
        <p:txBody>
          <a:bodyPr wrap="none" rtlCol="0">
            <a:spAutoFit/>
          </a:bodyPr>
          <a:lstStyle/>
          <a:p>
            <a:r>
              <a:rPr lang="en-US" sz="2000" dirty="0"/>
              <a:t>(</a:t>
            </a:r>
            <a:r>
              <a:rPr lang="en-US" altLang="zh-CN" sz="2000" dirty="0"/>
              <a:t>56</a:t>
            </a:r>
            <a:r>
              <a:rPr lang="en-US" sz="2000" dirty="0"/>
              <a:t>)</a:t>
            </a:r>
          </a:p>
        </p:txBody>
      </p:sp>
      <mc:AlternateContent xmlns:mc="http://schemas.openxmlformats.org/markup-compatibility/2006" xmlns:a14="http://schemas.microsoft.com/office/drawing/2010/main">
        <mc:Choice Requires="a14">
          <p:sp>
            <p:nvSpPr>
              <p:cNvPr id="23" name="TextBox 22"/>
              <p:cNvSpPr txBox="1"/>
              <p:nvPr/>
            </p:nvSpPr>
            <p:spPr>
              <a:xfrm>
                <a:off x="1028375" y="1646129"/>
                <a:ext cx="1710148" cy="666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𝐴𝑟𝑒𝑎</m:t>
                              </m:r>
                            </m:e>
                            <m:sub>
                              <m:r>
                                <a:rPr lang="en-US" sz="2000" b="0" i="1" smtClean="0">
                                  <a:latin typeface="Cambria Math" panose="02040503050406030204" pitchFamily="18" charset="0"/>
                                </a:rPr>
                                <m:t>𝑥</m:t>
                              </m:r>
                            </m:sub>
                          </m:sSub>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𝑘𝑉</m:t>
                              </m:r>
                            </m:e>
                            <m:sub>
                              <m:r>
                                <a:rPr lang="en-US" sz="2000" i="1">
                                  <a:latin typeface="Cambria Math" panose="02040503050406030204" pitchFamily="18" charset="0"/>
                                </a:rPr>
                                <m:t>𝐿𝐿</m:t>
                              </m:r>
                            </m:sub>
                          </m:sSub>
                        </m:den>
                      </m:f>
                    </m:oMath>
                  </m:oMathPara>
                </a14:m>
                <a:endParaRPr lang="en-US" sz="2000" b="0" dirty="0"/>
              </a:p>
            </p:txBody>
          </p:sp>
        </mc:Choice>
        <mc:Fallback xmlns="">
          <p:sp>
            <p:nvSpPr>
              <p:cNvPr id="23" name="TextBox 22"/>
              <p:cNvSpPr txBox="1">
                <a:spLocks noRot="1" noChangeAspect="1" noMove="1" noResize="1" noEditPoints="1" noAdjustHandles="1" noChangeArrowheads="1" noChangeShapeType="1" noTextEdit="1"/>
              </p:cNvSpPr>
              <p:nvPr/>
            </p:nvSpPr>
            <p:spPr>
              <a:xfrm>
                <a:off x="1028375" y="1646129"/>
                <a:ext cx="1710148" cy="666721"/>
              </a:xfrm>
              <a:prstGeom prst="rect">
                <a:avLst/>
              </a:prstGeom>
              <a:blipFill>
                <a:blip r:embed="rId3"/>
                <a:stretch>
                  <a:fillRect/>
                </a:stretch>
              </a:blipFill>
            </p:spPr>
            <p:txBody>
              <a:bodyPr/>
              <a:lstStyle/>
              <a:p>
                <a:r>
                  <a:rPr lang="en-US">
                    <a:noFill/>
                  </a:rPr>
                  <a:t> </a:t>
                </a:r>
              </a:p>
            </p:txBody>
          </p:sp>
        </mc:Fallback>
      </mc:AlternateContent>
      <p:sp>
        <p:nvSpPr>
          <p:cNvPr id="24" name="TextBox 23"/>
          <p:cNvSpPr txBox="1"/>
          <p:nvPr/>
        </p:nvSpPr>
        <p:spPr>
          <a:xfrm>
            <a:off x="3145127" y="1821780"/>
            <a:ext cx="611065" cy="400110"/>
          </a:xfrm>
          <a:prstGeom prst="rect">
            <a:avLst/>
          </a:prstGeom>
          <a:noFill/>
        </p:spPr>
        <p:txBody>
          <a:bodyPr wrap="none" rtlCol="0">
            <a:spAutoFit/>
          </a:bodyPr>
          <a:lstStyle/>
          <a:p>
            <a:r>
              <a:rPr lang="en-US" sz="2000" dirty="0"/>
              <a:t>(</a:t>
            </a:r>
            <a:r>
              <a:rPr lang="en-US" altLang="zh-CN" sz="2000" dirty="0"/>
              <a:t>47</a:t>
            </a:r>
            <a:r>
              <a:rPr lang="en-US" sz="2000" dirty="0"/>
              <a:t>)</a:t>
            </a:r>
          </a:p>
        </p:txBody>
      </p:sp>
      <p:sp>
        <p:nvSpPr>
          <p:cNvPr id="4" name="Rectangle 3"/>
          <p:cNvSpPr/>
          <p:nvPr/>
        </p:nvSpPr>
        <p:spPr>
          <a:xfrm>
            <a:off x="76200" y="2426424"/>
            <a:ext cx="8991600" cy="400110"/>
          </a:xfrm>
          <a:prstGeom prst="rect">
            <a:avLst/>
          </a:prstGeom>
        </p:spPr>
        <p:txBody>
          <a:bodyPr wrap="square">
            <a:spAutoFit/>
          </a:bodyPr>
          <a:lstStyle/>
          <a:p>
            <a:r>
              <a:rPr lang="en-US" sz="2000" dirty="0">
                <a:solidFill>
                  <a:srgbClr val="000000"/>
                </a:solidFill>
              </a:rPr>
              <a:t>Substitute Equation (56) into Equation (47):</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5" name="TextBox 24"/>
              <p:cNvSpPr txBox="1"/>
              <p:nvPr/>
            </p:nvSpPr>
            <p:spPr>
              <a:xfrm>
                <a:off x="1851280" y="2850828"/>
                <a:ext cx="5235856" cy="57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𝐴𝑟𝑒𝑎</m:t>
                          </m:r>
                        </m:e>
                        <m:sub>
                          <m:r>
                            <a:rPr lang="en-US" altLang="zh-CN" sz="2000" b="0" i="1" smtClean="0">
                              <a:latin typeface="Cambria Math" panose="02040503050406030204" pitchFamily="18" charset="0"/>
                            </a:rPr>
                            <m:t>𝑥</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r>
                        <a:rPr lang="en-US" sz="2000" i="1">
                          <a:latin typeface="Cambria Math" panose="02040503050406030204" pitchFamily="18" charset="0"/>
                        </a:rPr>
                        <m:t>∗</m:t>
                      </m:r>
                      <m:r>
                        <a:rPr lang="en-US" sz="200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1−</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e>
                          </m:d>
                          <m:r>
                            <a:rPr lang="en-US" altLang="zh-CN"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𝑙</m:t>
                              </m:r>
                            </m:den>
                          </m:f>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sz="2000" b="0" i="1" smtClean="0">
                          <a:latin typeface="Cambria Math" panose="02040503050406030204" pitchFamily="18" charset="0"/>
                        </a:rPr>
                        <m:t>]</m:t>
                      </m:r>
                      <m:r>
                        <a:rPr lang="en-US" sz="2000" i="1">
                          <a:latin typeface="Cambria Math" panose="02040503050406030204" pitchFamily="18" charset="0"/>
                        </a:rPr>
                        <m:t>∗</m:t>
                      </m:r>
                      <m:r>
                        <a:rPr lang="en-US" sz="2000" b="0" i="1" smtClean="0">
                          <a:latin typeface="Cambria Math" panose="02040503050406030204" pitchFamily="18" charset="0"/>
                        </a:rPr>
                        <m:t>𝑥</m:t>
                      </m:r>
                    </m:oMath>
                  </m:oMathPara>
                </a14:m>
                <a:endParaRPr lang="en-US" sz="2000" b="0" dirty="0"/>
              </a:p>
            </p:txBody>
          </p:sp>
        </mc:Choice>
        <mc:Fallback xmlns="">
          <p:sp>
            <p:nvSpPr>
              <p:cNvPr id="25" name="TextBox 24"/>
              <p:cNvSpPr txBox="1">
                <a:spLocks noRot="1" noChangeAspect="1" noMove="1" noResize="1" noEditPoints="1" noAdjustHandles="1" noChangeArrowheads="1" noChangeShapeType="1" noTextEdit="1"/>
              </p:cNvSpPr>
              <p:nvPr/>
            </p:nvSpPr>
            <p:spPr>
              <a:xfrm>
                <a:off x="1851280" y="2850828"/>
                <a:ext cx="5235856" cy="578172"/>
              </a:xfrm>
              <a:prstGeom prst="rect">
                <a:avLst/>
              </a:prstGeom>
              <a:blipFill>
                <a:blip r:embed="rId4"/>
                <a:stretch>
                  <a:fillRect/>
                </a:stretch>
              </a:blipFill>
            </p:spPr>
            <p:txBody>
              <a:bodyPr/>
              <a:lstStyle/>
              <a:p>
                <a:r>
                  <a:rPr lang="en-US">
                    <a:noFill/>
                  </a:rPr>
                  <a:t> </a:t>
                </a:r>
              </a:p>
            </p:txBody>
          </p:sp>
        </mc:Fallback>
      </mc:AlternateContent>
      <p:sp>
        <p:nvSpPr>
          <p:cNvPr id="26" name="TextBox 25"/>
          <p:cNvSpPr txBox="1"/>
          <p:nvPr/>
        </p:nvSpPr>
        <p:spPr>
          <a:xfrm>
            <a:off x="8492265" y="2955236"/>
            <a:ext cx="611065" cy="400110"/>
          </a:xfrm>
          <a:prstGeom prst="rect">
            <a:avLst/>
          </a:prstGeom>
          <a:noFill/>
        </p:spPr>
        <p:txBody>
          <a:bodyPr wrap="none" rtlCol="0">
            <a:spAutoFit/>
          </a:bodyPr>
          <a:lstStyle/>
          <a:p>
            <a:r>
              <a:rPr lang="en-US" sz="2000" dirty="0"/>
              <a:t>(</a:t>
            </a:r>
            <a:r>
              <a:rPr lang="en-US" altLang="zh-CN" sz="2000" dirty="0"/>
              <a:t>57</a:t>
            </a:r>
            <a:r>
              <a:rPr lang="en-US" sz="2000" dirty="0"/>
              <a:t>)</a:t>
            </a:r>
          </a:p>
        </p:txBody>
      </p:sp>
      <p:sp>
        <p:nvSpPr>
          <p:cNvPr id="5" name="Rectangle 4"/>
          <p:cNvSpPr/>
          <p:nvPr/>
        </p:nvSpPr>
        <p:spPr>
          <a:xfrm>
            <a:off x="76200" y="3626598"/>
            <a:ext cx="8991600" cy="400110"/>
          </a:xfrm>
          <a:prstGeom prst="rect">
            <a:avLst/>
          </a:prstGeom>
        </p:spPr>
        <p:txBody>
          <a:bodyPr wrap="square">
            <a:spAutoFit/>
          </a:bodyPr>
          <a:lstStyle/>
          <a:p>
            <a:r>
              <a:rPr lang="en-US" sz="2000" dirty="0">
                <a:solidFill>
                  <a:srgbClr val="000000"/>
                </a:solidFill>
              </a:rPr>
              <a:t>Substitute Equations (46) and (57) into Equation (51):</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9" name="TextBox 28"/>
              <p:cNvSpPr txBox="1"/>
              <p:nvPr/>
            </p:nvSpPr>
            <p:spPr>
              <a:xfrm>
                <a:off x="510880" y="4160203"/>
                <a:ext cx="2914131"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𝐴𝑟𝑒𝑎</m:t>
                          </m:r>
                        </m:e>
                        <m:sub>
                          <m:r>
                            <a:rPr lang="en-US" altLang="zh-CN" sz="2000" b="0" i="1" smtClean="0">
                              <a:latin typeface="Cambria Math" panose="02040503050406030204" pitchFamily="18" charset="0"/>
                            </a:rPr>
                            <m:t>𝑇</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𝑤</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𝑙</m:t>
                      </m:r>
                    </m:oMath>
                  </m:oMathPara>
                </a14:m>
                <a:endParaRPr lang="en-US" sz="2000" b="0" dirty="0"/>
              </a:p>
            </p:txBody>
          </p:sp>
        </mc:Choice>
        <mc:Fallback xmlns="">
          <p:sp>
            <p:nvSpPr>
              <p:cNvPr id="29" name="TextBox 28"/>
              <p:cNvSpPr txBox="1">
                <a:spLocks noRot="1" noChangeAspect="1" noMove="1" noResize="1" noEditPoints="1" noAdjustHandles="1" noChangeArrowheads="1" noChangeShapeType="1" noTextEdit="1"/>
              </p:cNvSpPr>
              <p:nvPr/>
            </p:nvSpPr>
            <p:spPr>
              <a:xfrm>
                <a:off x="510880" y="4160203"/>
                <a:ext cx="2914131" cy="576183"/>
              </a:xfrm>
              <a:prstGeom prst="rect">
                <a:avLst/>
              </a:prstGeom>
              <a:blipFill>
                <a:blip r:embed="rId5"/>
                <a:stretch>
                  <a:fillRect/>
                </a:stretch>
              </a:blipFill>
            </p:spPr>
            <p:txBody>
              <a:bodyPr/>
              <a:lstStyle/>
              <a:p>
                <a:r>
                  <a:rPr lang="en-US">
                    <a:noFill/>
                  </a:rPr>
                  <a:t> </a:t>
                </a:r>
              </a:p>
            </p:txBody>
          </p:sp>
        </mc:Fallback>
      </mc:AlternateContent>
      <p:sp>
        <p:nvSpPr>
          <p:cNvPr id="30" name="TextBox 29"/>
          <p:cNvSpPr txBox="1"/>
          <p:nvPr/>
        </p:nvSpPr>
        <p:spPr>
          <a:xfrm>
            <a:off x="3886200" y="4331508"/>
            <a:ext cx="611065" cy="400110"/>
          </a:xfrm>
          <a:prstGeom prst="rect">
            <a:avLst/>
          </a:prstGeom>
          <a:noFill/>
        </p:spPr>
        <p:txBody>
          <a:bodyPr wrap="none" rtlCol="0">
            <a:spAutoFit/>
          </a:bodyPr>
          <a:lstStyle/>
          <a:p>
            <a:r>
              <a:rPr lang="en-US" sz="2000" dirty="0"/>
              <a:t>(</a:t>
            </a:r>
            <a:r>
              <a:rPr lang="en-US" altLang="zh-CN" sz="2000" dirty="0"/>
              <a:t>46</a:t>
            </a:r>
            <a:r>
              <a:rPr lang="en-US" sz="2000" dirty="0"/>
              <a:t>)</a:t>
            </a:r>
          </a:p>
        </p:txBody>
      </p:sp>
      <mc:AlternateContent xmlns:mc="http://schemas.openxmlformats.org/markup-compatibility/2006" xmlns:a14="http://schemas.microsoft.com/office/drawing/2010/main">
        <mc:Choice Requires="a14">
          <p:sp>
            <p:nvSpPr>
              <p:cNvPr id="35" name="TextBox 34"/>
              <p:cNvSpPr txBox="1"/>
              <p:nvPr/>
            </p:nvSpPr>
            <p:spPr>
              <a:xfrm>
                <a:off x="4627208" y="4160203"/>
                <a:ext cx="3378361" cy="6285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a:latin typeface="Cambria Math" panose="02040503050406030204" pitchFamily="18" charset="0"/>
                            </a:rPr>
                            <m:t>𝐼</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𝑥</m:t>
                          </m:r>
                        </m:sub>
                      </m:sSub>
                      <m:r>
                        <a:rPr lang="en-US" sz="2000" i="1">
                          <a:latin typeface="Cambria Math" panose="02040503050406030204" pitchFamily="18" charset="0"/>
                        </a:rPr>
                        <m:t>=</m:t>
                      </m:r>
                      <m:r>
                        <a:rPr lang="en-US" sz="2000" b="0" i="1" smtClean="0">
                          <a:latin typeface="Cambria Math" panose="02040503050406030204" pitchFamily="18" charset="0"/>
                        </a:rPr>
                        <m:t>(1−</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𝑥</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𝐴𝑟𝑒𝑎</m:t>
                              </m:r>
                            </m:e>
                            <m:sub>
                              <m:r>
                                <a:rPr lang="en-US" sz="2000" i="1">
                                  <a:latin typeface="Cambria Math" panose="02040503050406030204" pitchFamily="18" charset="0"/>
                                </a:rPr>
                                <m:t>𝑇</m:t>
                              </m:r>
                            </m:sub>
                          </m:sSub>
                        </m:den>
                      </m:f>
                      <m:r>
                        <a:rPr lang="en-US"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oMath>
                  </m:oMathPara>
                </a14:m>
                <a:endParaRPr lang="en-US" sz="2000" b="0" dirty="0"/>
              </a:p>
            </p:txBody>
          </p:sp>
        </mc:Choice>
        <mc:Fallback xmlns="">
          <p:sp>
            <p:nvSpPr>
              <p:cNvPr id="35" name="TextBox 34"/>
              <p:cNvSpPr txBox="1">
                <a:spLocks noRot="1" noChangeAspect="1" noMove="1" noResize="1" noEditPoints="1" noAdjustHandles="1" noChangeArrowheads="1" noChangeShapeType="1" noTextEdit="1"/>
              </p:cNvSpPr>
              <p:nvPr/>
            </p:nvSpPr>
            <p:spPr>
              <a:xfrm>
                <a:off x="4627208" y="4160203"/>
                <a:ext cx="3378361" cy="628505"/>
              </a:xfrm>
              <a:prstGeom prst="rect">
                <a:avLst/>
              </a:prstGeom>
              <a:blipFill>
                <a:blip r:embed="rId6"/>
                <a:stretch>
                  <a:fillRect/>
                </a:stretch>
              </a:blipFill>
            </p:spPr>
            <p:txBody>
              <a:bodyPr/>
              <a:lstStyle/>
              <a:p>
                <a:r>
                  <a:rPr lang="en-US">
                    <a:noFill/>
                  </a:rPr>
                  <a:t> </a:t>
                </a:r>
              </a:p>
            </p:txBody>
          </p:sp>
        </mc:Fallback>
      </mc:AlternateContent>
      <p:sp>
        <p:nvSpPr>
          <p:cNvPr id="36" name="TextBox 35"/>
          <p:cNvSpPr txBox="1"/>
          <p:nvPr/>
        </p:nvSpPr>
        <p:spPr>
          <a:xfrm>
            <a:off x="8492265" y="4356865"/>
            <a:ext cx="611065" cy="400110"/>
          </a:xfrm>
          <a:prstGeom prst="rect">
            <a:avLst/>
          </a:prstGeom>
          <a:noFill/>
        </p:spPr>
        <p:txBody>
          <a:bodyPr wrap="none" rtlCol="0">
            <a:spAutoFit/>
          </a:bodyPr>
          <a:lstStyle/>
          <a:p>
            <a:r>
              <a:rPr lang="en-US" sz="2000" dirty="0"/>
              <a:t>(</a:t>
            </a:r>
            <a:r>
              <a:rPr lang="en-US" altLang="zh-CN" sz="2000" dirty="0"/>
              <a:t>51</a:t>
            </a:r>
            <a:r>
              <a:rPr lang="en-US" sz="2000" dirty="0"/>
              <a:t>)</a:t>
            </a:r>
          </a:p>
        </p:txBody>
      </p:sp>
      <mc:AlternateContent xmlns:mc="http://schemas.openxmlformats.org/markup-compatibility/2006" xmlns:a14="http://schemas.microsoft.com/office/drawing/2010/main">
        <mc:Choice Requires="a14">
          <p:sp>
            <p:nvSpPr>
              <p:cNvPr id="37" name="TextBox 36"/>
              <p:cNvSpPr txBox="1"/>
              <p:nvPr/>
            </p:nvSpPr>
            <p:spPr>
              <a:xfrm>
                <a:off x="1373329" y="4941108"/>
                <a:ext cx="6444393" cy="69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𝑙</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𝑙</m:t>
                          </m:r>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𝑙</m:t>
                              </m:r>
                            </m:den>
                          </m:f>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r>
                        <a:rPr lang="en-US" sz="2000" b="0" i="1" smtClean="0">
                          <a:latin typeface="Cambria Math" panose="02040503050406030204" pitchFamily="18" charset="0"/>
                        </a:rPr>
                        <m:t>]</m:t>
                      </m:r>
                    </m:oMath>
                  </m:oMathPara>
                </a14:m>
                <a:endParaRPr lang="en-US" sz="2000" b="0" dirty="0"/>
              </a:p>
            </p:txBody>
          </p:sp>
        </mc:Choice>
        <mc:Fallback xmlns="">
          <p:sp>
            <p:nvSpPr>
              <p:cNvPr id="37" name="TextBox 36"/>
              <p:cNvSpPr txBox="1">
                <a:spLocks noRot="1" noChangeAspect="1" noMove="1" noResize="1" noEditPoints="1" noAdjustHandles="1" noChangeArrowheads="1" noChangeShapeType="1" noTextEdit="1"/>
              </p:cNvSpPr>
              <p:nvPr/>
            </p:nvSpPr>
            <p:spPr>
              <a:xfrm>
                <a:off x="1373329" y="4941108"/>
                <a:ext cx="6444393" cy="697692"/>
              </a:xfrm>
              <a:prstGeom prst="rect">
                <a:avLst/>
              </a:prstGeom>
              <a:blipFill>
                <a:blip r:embed="rId7"/>
                <a:stretch>
                  <a:fillRect/>
                </a:stretch>
              </a:blipFill>
            </p:spPr>
            <p:txBody>
              <a:bodyPr/>
              <a:lstStyle/>
              <a:p>
                <a:r>
                  <a:rPr lang="en-US">
                    <a:noFill/>
                  </a:rPr>
                  <a:t> </a:t>
                </a:r>
              </a:p>
            </p:txBody>
          </p:sp>
        </mc:Fallback>
      </mc:AlternateContent>
      <p:sp>
        <p:nvSpPr>
          <p:cNvPr id="38" name="TextBox 37"/>
          <p:cNvSpPr txBox="1"/>
          <p:nvPr/>
        </p:nvSpPr>
        <p:spPr>
          <a:xfrm>
            <a:off x="8492264" y="5093508"/>
            <a:ext cx="611065" cy="400110"/>
          </a:xfrm>
          <a:prstGeom prst="rect">
            <a:avLst/>
          </a:prstGeom>
          <a:noFill/>
        </p:spPr>
        <p:txBody>
          <a:bodyPr wrap="none" rtlCol="0">
            <a:spAutoFit/>
          </a:bodyPr>
          <a:lstStyle/>
          <a:p>
            <a:r>
              <a:rPr lang="en-US" sz="2000" dirty="0"/>
              <a:t>(</a:t>
            </a:r>
            <a:r>
              <a:rPr lang="en-US" altLang="zh-CN" sz="2000" dirty="0"/>
              <a:t>58</a:t>
            </a:r>
            <a:r>
              <a:rPr lang="en-US" sz="2000" dirty="0"/>
              <a:t>)</a:t>
            </a:r>
          </a:p>
        </p:txBody>
      </p:sp>
      <p:sp>
        <p:nvSpPr>
          <p:cNvPr id="2" name="Slide Number Placeholder 1">
            <a:extLst>
              <a:ext uri="{FF2B5EF4-FFF2-40B4-BE49-F238E27FC236}">
                <a16:creationId xmlns:a16="http://schemas.microsoft.com/office/drawing/2014/main" id="{96A3E0B6-3684-1B41-B073-85AE18346184}"/>
              </a:ext>
            </a:extLst>
          </p:cNvPr>
          <p:cNvSpPr>
            <a:spLocks noGrp="1"/>
          </p:cNvSpPr>
          <p:nvPr>
            <p:ph type="sldNum" sz="quarter" idx="12"/>
          </p:nvPr>
        </p:nvSpPr>
        <p:spPr/>
        <p:txBody>
          <a:bodyPr/>
          <a:lstStyle/>
          <a:p>
            <a:fld id="{5B7A2384-8C5D-49F6-8259-B9A64ECD4852}" type="slidenum">
              <a:rPr lang="en-US" smtClean="0"/>
              <a:t>60</a:t>
            </a:fld>
            <a:endParaRPr lang="en-US"/>
          </a:p>
        </p:txBody>
      </p:sp>
      <p:sp>
        <p:nvSpPr>
          <p:cNvPr id="20" name="Text Placeholder 4">
            <a:extLst>
              <a:ext uri="{FF2B5EF4-FFF2-40B4-BE49-F238E27FC236}">
                <a16:creationId xmlns:a16="http://schemas.microsoft.com/office/drawing/2014/main" id="{120A618B-CB9D-40BF-BD45-684933D26FD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0368700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3651224"/>
            <a:ext cx="65" cy="307777"/>
          </a:xfrm>
          <a:prstGeom prst="rect">
            <a:avLst/>
          </a:prstGeom>
          <a:no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37" name="TextBox 36"/>
              <p:cNvSpPr txBox="1"/>
              <p:nvPr/>
            </p:nvSpPr>
            <p:spPr>
              <a:xfrm>
                <a:off x="1143000" y="1512108"/>
                <a:ext cx="6444393" cy="69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𝑙</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𝑙</m:t>
                          </m:r>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𝑙</m:t>
                              </m:r>
                            </m:den>
                          </m:f>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r>
                        <a:rPr lang="en-US" sz="2000" b="0" i="1" smtClean="0">
                          <a:latin typeface="Cambria Math" panose="02040503050406030204" pitchFamily="18" charset="0"/>
                        </a:rPr>
                        <m:t>]</m:t>
                      </m:r>
                    </m:oMath>
                  </m:oMathPara>
                </a14:m>
                <a:endParaRPr lang="en-US" sz="2000" b="0" dirty="0"/>
              </a:p>
            </p:txBody>
          </p:sp>
        </mc:Choice>
        <mc:Fallback xmlns="">
          <p:sp>
            <p:nvSpPr>
              <p:cNvPr id="37" name="TextBox 36"/>
              <p:cNvSpPr txBox="1">
                <a:spLocks noRot="1" noChangeAspect="1" noMove="1" noResize="1" noEditPoints="1" noAdjustHandles="1" noChangeArrowheads="1" noChangeShapeType="1" noTextEdit="1"/>
              </p:cNvSpPr>
              <p:nvPr/>
            </p:nvSpPr>
            <p:spPr>
              <a:xfrm>
                <a:off x="1143000" y="1512108"/>
                <a:ext cx="6444393" cy="697692"/>
              </a:xfrm>
              <a:prstGeom prst="rect">
                <a:avLst/>
              </a:prstGeom>
              <a:blipFill>
                <a:blip r:embed="rId2"/>
                <a:stretch>
                  <a:fillRect/>
                </a:stretch>
              </a:blipFill>
            </p:spPr>
            <p:txBody>
              <a:bodyPr/>
              <a:lstStyle/>
              <a:p>
                <a:r>
                  <a:rPr lang="en-US">
                    <a:noFill/>
                  </a:rPr>
                  <a:t> </a:t>
                </a:r>
              </a:p>
            </p:txBody>
          </p:sp>
        </mc:Fallback>
      </mc:AlternateContent>
      <p:sp>
        <p:nvSpPr>
          <p:cNvPr id="38" name="TextBox 37"/>
          <p:cNvSpPr txBox="1"/>
          <p:nvPr/>
        </p:nvSpPr>
        <p:spPr>
          <a:xfrm>
            <a:off x="8216111" y="1504890"/>
            <a:ext cx="611065" cy="400110"/>
          </a:xfrm>
          <a:prstGeom prst="rect">
            <a:avLst/>
          </a:prstGeom>
          <a:noFill/>
        </p:spPr>
        <p:txBody>
          <a:bodyPr wrap="none" rtlCol="0">
            <a:spAutoFit/>
          </a:bodyPr>
          <a:lstStyle/>
          <a:p>
            <a:r>
              <a:rPr lang="en-US" sz="2000" dirty="0"/>
              <a:t>(</a:t>
            </a:r>
            <a:r>
              <a:rPr lang="en-US" altLang="zh-CN" sz="2000" dirty="0"/>
              <a:t>58</a:t>
            </a:r>
            <a:r>
              <a:rPr lang="en-US" sz="2000" dirty="0"/>
              <a:t>)</a:t>
            </a:r>
          </a:p>
        </p:txBody>
      </p:sp>
      <p:sp>
        <p:nvSpPr>
          <p:cNvPr id="2" name="Rectangle 1"/>
          <p:cNvSpPr/>
          <p:nvPr/>
        </p:nvSpPr>
        <p:spPr>
          <a:xfrm>
            <a:off x="76200" y="2184737"/>
            <a:ext cx="8991600" cy="1015663"/>
          </a:xfrm>
          <a:prstGeom prst="rect">
            <a:avLst/>
          </a:prstGeom>
        </p:spPr>
        <p:txBody>
          <a:bodyPr wrap="square">
            <a:spAutoFit/>
          </a:bodyPr>
          <a:lstStyle/>
          <a:p>
            <a:pPr algn="just"/>
            <a:r>
              <a:rPr lang="en-US" sz="2000" dirty="0">
                <a:solidFill>
                  <a:srgbClr val="000000"/>
                </a:solidFill>
              </a:rPr>
              <a:t>The current entering the incremental line segment of Fig.18 is given in Equation (58) and will be used to compute the voltage drop and power loss in the incremental line segment. The voltage drop in the incremental line segment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1" name="TextBox 30"/>
              <p:cNvSpPr txBox="1"/>
              <p:nvPr/>
            </p:nvSpPr>
            <p:spPr>
              <a:xfrm>
                <a:off x="3210229" y="3140333"/>
                <a:ext cx="215597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𝑑𝑣</m:t>
                      </m:r>
                      <m:r>
                        <a:rPr lang="en-US" sz="2000" b="0" i="1" smtClean="0">
                          <a:latin typeface="Cambria Math" panose="02040503050406030204" pitchFamily="18" charset="0"/>
                        </a:rPr>
                        <m:t>=</m:t>
                      </m:r>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𝑑𝑥</m:t>
                      </m:r>
                      <m:r>
                        <a:rPr lang="en-US" sz="2000" b="0" i="1" smtClean="0">
                          <a:latin typeface="Cambria Math" panose="02040503050406030204" pitchFamily="18" charset="0"/>
                        </a:rPr>
                        <m:t>]</m:t>
                      </m:r>
                    </m:oMath>
                  </m:oMathPara>
                </a14:m>
                <a:endParaRPr lang="en-US" sz="2000" b="0" dirty="0"/>
              </a:p>
            </p:txBody>
          </p:sp>
        </mc:Choice>
        <mc:Fallback xmlns="">
          <p:sp>
            <p:nvSpPr>
              <p:cNvPr id="31" name="TextBox 30"/>
              <p:cNvSpPr txBox="1">
                <a:spLocks noRot="1" noChangeAspect="1" noMove="1" noResize="1" noEditPoints="1" noAdjustHandles="1" noChangeArrowheads="1" noChangeShapeType="1" noTextEdit="1"/>
              </p:cNvSpPr>
              <p:nvPr/>
            </p:nvSpPr>
            <p:spPr>
              <a:xfrm>
                <a:off x="3210229" y="3140333"/>
                <a:ext cx="2155975" cy="307777"/>
              </a:xfrm>
              <a:prstGeom prst="rect">
                <a:avLst/>
              </a:prstGeom>
              <a:blipFill>
                <a:blip r:embed="rId3"/>
                <a:stretch>
                  <a:fillRect l="-2266" r="-3966" b="-35294"/>
                </a:stretch>
              </a:blipFill>
            </p:spPr>
            <p:txBody>
              <a:bodyPr/>
              <a:lstStyle/>
              <a:p>
                <a:r>
                  <a:rPr lang="en-US">
                    <a:noFill/>
                  </a:rPr>
                  <a:t> </a:t>
                </a:r>
              </a:p>
            </p:txBody>
          </p:sp>
        </mc:Fallback>
      </mc:AlternateContent>
      <p:sp>
        <p:nvSpPr>
          <p:cNvPr id="32" name="TextBox 31"/>
          <p:cNvSpPr txBox="1"/>
          <p:nvPr/>
        </p:nvSpPr>
        <p:spPr>
          <a:xfrm>
            <a:off x="8304335" y="3124200"/>
            <a:ext cx="611065" cy="400110"/>
          </a:xfrm>
          <a:prstGeom prst="rect">
            <a:avLst/>
          </a:prstGeom>
          <a:noFill/>
        </p:spPr>
        <p:txBody>
          <a:bodyPr wrap="none" rtlCol="0">
            <a:spAutoFit/>
          </a:bodyPr>
          <a:lstStyle/>
          <a:p>
            <a:r>
              <a:rPr lang="en-US" sz="2000" dirty="0"/>
              <a:t>(</a:t>
            </a:r>
            <a:r>
              <a:rPr lang="en-US" altLang="zh-CN" sz="2000" dirty="0"/>
              <a:t>59</a:t>
            </a:r>
            <a:r>
              <a:rPr lang="en-US" sz="2000" dirty="0"/>
              <a:t>)</a:t>
            </a:r>
          </a:p>
        </p:txBody>
      </p:sp>
      <p:sp>
        <p:nvSpPr>
          <p:cNvPr id="3" name="Rectangle 2"/>
          <p:cNvSpPr/>
          <p:nvPr/>
        </p:nvSpPr>
        <p:spPr>
          <a:xfrm>
            <a:off x="68316" y="3486090"/>
            <a:ext cx="9075683" cy="400110"/>
          </a:xfrm>
          <a:prstGeom prst="rect">
            <a:avLst/>
          </a:prstGeom>
        </p:spPr>
        <p:txBody>
          <a:bodyPr wrap="square">
            <a:spAutoFit/>
          </a:bodyPr>
          <a:lstStyle/>
          <a:p>
            <a:r>
              <a:rPr lang="en-US" sz="2000" dirty="0">
                <a:solidFill>
                  <a:srgbClr val="000000"/>
                </a:solidFill>
              </a:rPr>
              <a:t>Substitute Equation (58) into Equation (59):</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33" name="TextBox 32"/>
              <p:cNvSpPr txBox="1"/>
              <p:nvPr/>
            </p:nvSpPr>
            <p:spPr>
              <a:xfrm>
                <a:off x="685800" y="3899944"/>
                <a:ext cx="9372599" cy="824456"/>
              </a:xfrm>
              <a:prstGeom prst="rect">
                <a:avLst/>
              </a:prstGeom>
              <a:noFill/>
            </p:spPr>
            <p:txBody>
              <a:bodyPr wrap="square" lIns="0" tIns="0" rIns="0" bIns="0" rtlCol="0">
                <a:spAutoFit/>
              </a:bodyPr>
              <a:lstStyle/>
              <a:p>
                <a14:m>
                  <m:oMath xmlns:m="http://schemas.openxmlformats.org/officeDocument/2006/math">
                    <m:r>
                      <a:rPr lang="en-US" sz="2000" b="0" i="1" smtClean="0">
                        <a:latin typeface="Cambria Math" panose="02040503050406030204" pitchFamily="18" charset="0"/>
                      </a:rPr>
                      <m:t>𝑑𝑣</m:t>
                    </m:r>
                    <m:r>
                      <a:rPr lang="en-US" sz="2000" b="0" i="1" smtClean="0">
                        <a:latin typeface="Cambria Math" panose="02040503050406030204" pitchFamily="18" charset="0"/>
                      </a:rPr>
                      <m:t>=</m:t>
                    </m:r>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𝑙</m:t>
                        </m:r>
                      </m:den>
                    </m:f>
                    <m:r>
                      <a:rPr lang="en-US" sz="2000" b="0" i="1" smtClean="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i="1">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𝑑𝑥</m:t>
                    </m:r>
                    <m:r>
                      <a:rPr lang="en-US" sz="2000" i="1">
                        <a:latin typeface="Cambria Math" panose="02040503050406030204" pitchFamily="18" charset="0"/>
                      </a:rPr>
                      <m:t>}</m:t>
                    </m:r>
                  </m:oMath>
                </a14:m>
                <a:endParaRPr lang="en-US" sz="2000" dirty="0"/>
              </a:p>
              <a:p>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85800" y="3899944"/>
                <a:ext cx="9372599" cy="824456"/>
              </a:xfrm>
              <a:prstGeom prst="rect">
                <a:avLst/>
              </a:prstGeom>
              <a:blipFill>
                <a:blip r:embed="rId4"/>
                <a:stretch>
                  <a:fillRect/>
                </a:stretch>
              </a:blipFill>
            </p:spPr>
            <p:txBody>
              <a:bodyPr/>
              <a:lstStyle/>
              <a:p>
                <a:r>
                  <a:rPr lang="en-US">
                    <a:noFill/>
                  </a:rPr>
                  <a:t> </a:t>
                </a:r>
              </a:p>
            </p:txBody>
          </p:sp>
        </mc:Fallback>
      </mc:AlternateContent>
      <p:sp>
        <p:nvSpPr>
          <p:cNvPr id="34" name="TextBox 33"/>
          <p:cNvSpPr txBox="1"/>
          <p:nvPr/>
        </p:nvSpPr>
        <p:spPr>
          <a:xfrm>
            <a:off x="8381267" y="3934059"/>
            <a:ext cx="611065" cy="400110"/>
          </a:xfrm>
          <a:prstGeom prst="rect">
            <a:avLst/>
          </a:prstGeom>
          <a:noFill/>
        </p:spPr>
        <p:txBody>
          <a:bodyPr wrap="none" rtlCol="0">
            <a:spAutoFit/>
          </a:bodyPr>
          <a:lstStyle/>
          <a:p>
            <a:r>
              <a:rPr lang="en-US" sz="2000" dirty="0"/>
              <a:t>(</a:t>
            </a:r>
            <a:r>
              <a:rPr lang="en-US" altLang="zh-CN" sz="2000" dirty="0"/>
              <a:t>60</a:t>
            </a:r>
            <a:r>
              <a:rPr lang="en-US" sz="2000" dirty="0"/>
              <a:t>)</a:t>
            </a:r>
          </a:p>
        </p:txBody>
      </p:sp>
      <p:sp>
        <p:nvSpPr>
          <p:cNvPr id="4" name="Slide Number Placeholder 3">
            <a:extLst>
              <a:ext uri="{FF2B5EF4-FFF2-40B4-BE49-F238E27FC236}">
                <a16:creationId xmlns:a16="http://schemas.microsoft.com/office/drawing/2014/main" id="{147D703F-A824-C34A-93AF-700724DF4356}"/>
              </a:ext>
            </a:extLst>
          </p:cNvPr>
          <p:cNvSpPr>
            <a:spLocks noGrp="1"/>
          </p:cNvSpPr>
          <p:nvPr>
            <p:ph type="sldNum" sz="quarter" idx="12"/>
          </p:nvPr>
        </p:nvSpPr>
        <p:spPr/>
        <p:txBody>
          <a:bodyPr/>
          <a:lstStyle/>
          <a:p>
            <a:fld id="{5B7A2384-8C5D-49F6-8259-B9A64ECD4852}" type="slidenum">
              <a:rPr lang="en-US" smtClean="0"/>
              <a:t>61</a:t>
            </a:fld>
            <a:endParaRPr lang="en-US"/>
          </a:p>
        </p:txBody>
      </p:sp>
      <p:sp>
        <p:nvSpPr>
          <p:cNvPr id="16" name="TextBox 15"/>
          <p:cNvSpPr txBox="1"/>
          <p:nvPr/>
        </p:nvSpPr>
        <p:spPr>
          <a:xfrm>
            <a:off x="3493426" y="4894782"/>
            <a:ext cx="2682946" cy="707886"/>
          </a:xfrm>
          <a:prstGeom prst="rect">
            <a:avLst/>
          </a:prstGeom>
          <a:noFill/>
        </p:spPr>
        <p:txBody>
          <a:bodyPr wrap="square" rtlCol="0">
            <a:spAutoFit/>
          </a:bodyPr>
          <a:lstStyle/>
          <a:p>
            <a:pPr algn="ctr"/>
            <a:r>
              <a:rPr lang="en-US" sz="2000" dirty="0"/>
              <a:t>Fig.1</a:t>
            </a:r>
            <a:r>
              <a:rPr lang="en-US" altLang="zh-CN" sz="2000" dirty="0"/>
              <a:t>8</a:t>
            </a:r>
            <a:r>
              <a:rPr lang="en-US" sz="2000" dirty="0"/>
              <a:t> Trapezoid dimensions</a:t>
            </a:r>
          </a:p>
        </p:txBody>
      </p:sp>
      <p:pic>
        <p:nvPicPr>
          <p:cNvPr id="17" name="Picture 16"/>
          <p:cNvPicPr>
            <a:picLocks noChangeAspect="1"/>
          </p:cNvPicPr>
          <p:nvPr/>
        </p:nvPicPr>
        <p:blipFill>
          <a:blip r:embed="rId5"/>
          <a:stretch>
            <a:fillRect/>
          </a:stretch>
        </p:blipFill>
        <p:spPr>
          <a:xfrm>
            <a:off x="457201" y="4462099"/>
            <a:ext cx="3124200" cy="1600755"/>
          </a:xfrm>
          <a:prstGeom prst="rect">
            <a:avLst/>
          </a:prstGeom>
        </p:spPr>
      </p:pic>
      <p:sp>
        <p:nvSpPr>
          <p:cNvPr id="18" name="Text Placeholder 4">
            <a:extLst>
              <a:ext uri="{FF2B5EF4-FFF2-40B4-BE49-F238E27FC236}">
                <a16:creationId xmlns:a16="http://schemas.microsoft.com/office/drawing/2014/main" id="{E1DF3B8B-B90A-4846-BC07-BCA120A3DF4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01776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4492823"/>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4492823"/>
            <a:ext cx="65" cy="307777"/>
          </a:xfrm>
          <a:prstGeom prst="rect">
            <a:avLst/>
          </a:prstGeom>
          <a:noFill/>
        </p:spPr>
        <p:txBody>
          <a:bodyPr wrap="none" lIns="0" tIns="0" rIns="0" bIns="0" rtlCol="0">
            <a:spAutoFit/>
          </a:bodyPr>
          <a:lstStyle/>
          <a:p>
            <a:endParaRPr lang="en-US" sz="2000" dirty="0"/>
          </a:p>
        </p:txBody>
      </p:sp>
      <mc:AlternateContent xmlns:mc="http://schemas.openxmlformats.org/markup-compatibility/2006" xmlns:a14="http://schemas.microsoft.com/office/drawing/2010/main">
        <mc:Choice Requires="a14">
          <p:sp>
            <p:nvSpPr>
              <p:cNvPr id="33" name="TextBox 32"/>
              <p:cNvSpPr txBox="1"/>
              <p:nvPr/>
            </p:nvSpPr>
            <p:spPr>
              <a:xfrm>
                <a:off x="533400" y="1752600"/>
                <a:ext cx="9372599" cy="824456"/>
              </a:xfrm>
              <a:prstGeom prst="rect">
                <a:avLst/>
              </a:prstGeom>
              <a:noFill/>
            </p:spPr>
            <p:txBody>
              <a:bodyPr wrap="square" lIns="0" tIns="0" rIns="0" bIns="0" rtlCol="0">
                <a:spAutoFit/>
              </a:bodyPr>
              <a:lstStyle/>
              <a:p>
                <a14:m>
                  <m:oMath xmlns:m="http://schemas.openxmlformats.org/officeDocument/2006/math">
                    <m:r>
                      <a:rPr lang="en-US" sz="2000" b="0" i="1" smtClean="0">
                        <a:latin typeface="Cambria Math" panose="02040503050406030204" pitchFamily="18" charset="0"/>
                      </a:rPr>
                      <m:t>𝑑𝑣</m:t>
                    </m:r>
                    <m:r>
                      <a:rPr lang="en-US" sz="2000" b="0" i="1" smtClean="0">
                        <a:latin typeface="Cambria Math" panose="02040503050406030204" pitchFamily="18" charset="0"/>
                      </a:rPr>
                      <m:t>=</m:t>
                    </m:r>
                    <m:r>
                      <a:rPr lang="en-US" sz="2000" b="0" i="1" smtClean="0">
                        <a:latin typeface="Cambria Math" panose="02040503050406030204" pitchFamily="18" charset="0"/>
                      </a:rPr>
                      <m:t>𝑅𝑒</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𝑙</m:t>
                        </m:r>
                      </m:den>
                    </m:f>
                    <m:r>
                      <a:rPr lang="en-US" sz="2000" b="0" i="1" smtClean="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i="1">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r>
                      <a:rPr lang="en-US" sz="2000" i="1">
                        <a:latin typeface="Cambria Math" panose="02040503050406030204" pitchFamily="18" charset="0"/>
                      </a:rPr>
                      <m:t>]</m:t>
                    </m:r>
                  </m:oMath>
                </a14:m>
                <a:r>
                  <a:rPr lang="en-US" sz="2000" dirty="0"/>
                  <a:t> </a:t>
                </a:r>
                <a14:m>
                  <m:oMath xmlns:m="http://schemas.openxmlformats.org/officeDocument/2006/math">
                    <m:r>
                      <a:rPr lang="en-US" sz="2000" i="1">
                        <a:latin typeface="Cambria Math" panose="02040503050406030204" pitchFamily="18" charset="0"/>
                      </a:rPr>
                      <m:t>∗</m:t>
                    </m:r>
                    <m:r>
                      <a:rPr lang="en-US" sz="2000" i="1">
                        <a:latin typeface="Cambria Math" panose="02040503050406030204" pitchFamily="18" charset="0"/>
                      </a:rPr>
                      <m:t>𝑑𝑥</m:t>
                    </m:r>
                    <m:r>
                      <a:rPr lang="en-US" sz="2000" i="1">
                        <a:latin typeface="Cambria Math" panose="02040503050406030204" pitchFamily="18" charset="0"/>
                      </a:rPr>
                      <m:t>}</m:t>
                    </m:r>
                  </m:oMath>
                </a14:m>
                <a:endParaRPr lang="en-US" sz="2000" dirty="0"/>
              </a:p>
              <a:p>
                <a:endParaRPr lang="en-US"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33400" y="1752600"/>
                <a:ext cx="9372599" cy="824456"/>
              </a:xfrm>
              <a:prstGeom prst="rect">
                <a:avLst/>
              </a:prstGeom>
              <a:blipFill>
                <a:blip r:embed="rId2"/>
                <a:stretch>
                  <a:fillRect/>
                </a:stretch>
              </a:blipFill>
            </p:spPr>
            <p:txBody>
              <a:bodyPr/>
              <a:lstStyle/>
              <a:p>
                <a:r>
                  <a:rPr lang="en-US">
                    <a:noFill/>
                  </a:rPr>
                  <a:t> </a:t>
                </a:r>
              </a:p>
            </p:txBody>
          </p:sp>
        </mc:Fallback>
      </mc:AlternateContent>
      <p:sp>
        <p:nvSpPr>
          <p:cNvPr id="34" name="TextBox 33"/>
          <p:cNvSpPr txBox="1"/>
          <p:nvPr/>
        </p:nvSpPr>
        <p:spPr>
          <a:xfrm>
            <a:off x="8001000" y="1828800"/>
            <a:ext cx="611065" cy="400110"/>
          </a:xfrm>
          <a:prstGeom prst="rect">
            <a:avLst/>
          </a:prstGeom>
          <a:noFill/>
        </p:spPr>
        <p:txBody>
          <a:bodyPr wrap="none" rtlCol="0">
            <a:spAutoFit/>
          </a:bodyPr>
          <a:lstStyle/>
          <a:p>
            <a:r>
              <a:rPr lang="en-US" sz="2000" dirty="0"/>
              <a:t>(</a:t>
            </a:r>
            <a:r>
              <a:rPr lang="en-US" altLang="zh-CN" sz="2000" dirty="0"/>
              <a:t>60</a:t>
            </a:r>
            <a:r>
              <a:rPr lang="en-US" sz="2000" dirty="0"/>
              <a:t>)</a:t>
            </a:r>
          </a:p>
        </p:txBody>
      </p:sp>
      <p:sp>
        <p:nvSpPr>
          <p:cNvPr id="4" name="Rectangle 3"/>
          <p:cNvSpPr/>
          <p:nvPr/>
        </p:nvSpPr>
        <p:spPr>
          <a:xfrm>
            <a:off x="153112" y="2551944"/>
            <a:ext cx="9067088" cy="400110"/>
          </a:xfrm>
          <a:prstGeom prst="rect">
            <a:avLst/>
          </a:prstGeom>
        </p:spPr>
        <p:txBody>
          <a:bodyPr wrap="square">
            <a:spAutoFit/>
          </a:bodyPr>
          <a:lstStyle/>
          <a:p>
            <a:r>
              <a:rPr lang="en-US" sz="2000" dirty="0">
                <a:solidFill>
                  <a:srgbClr val="000000"/>
                </a:solidFill>
              </a:rPr>
              <a:t>The total voltage drop down the primary from node </a:t>
            </a:r>
            <a:r>
              <a:rPr lang="en-US" sz="2000" b="1" i="1" dirty="0">
                <a:solidFill>
                  <a:srgbClr val="000000"/>
                </a:solidFill>
              </a:rPr>
              <a:t>n</a:t>
            </a:r>
            <a:r>
              <a:rPr lang="en-US" sz="2000" dirty="0">
                <a:solidFill>
                  <a:srgbClr val="000000"/>
                </a:solidFill>
              </a:rPr>
              <a:t> to node </a:t>
            </a:r>
            <a:r>
              <a:rPr lang="en-US" sz="2000" b="1" i="1" dirty="0">
                <a:solidFill>
                  <a:srgbClr val="000000"/>
                </a:solidFill>
              </a:rPr>
              <a:t>m</a:t>
            </a:r>
            <a:r>
              <a:rPr lang="en-US" sz="2000" dirty="0">
                <a:solidFill>
                  <a:srgbClr val="000000"/>
                </a:solidFill>
              </a:rPr>
              <a:t> is given by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6" name="TextBox 15"/>
              <p:cNvSpPr txBox="1"/>
              <p:nvPr/>
            </p:nvSpPr>
            <p:spPr>
              <a:xfrm>
                <a:off x="380999" y="3378328"/>
                <a:ext cx="9677399" cy="803233"/>
              </a:xfrm>
              <a:prstGeom prst="rect">
                <a:avLst/>
              </a:prstGeom>
              <a:noFill/>
            </p:spPr>
            <p:txBody>
              <a:bodyPr wrap="squar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altLang="zh-CN" sz="1800" b="0" i="1" smtClean="0">
                            <a:latin typeface="Cambria Math" panose="02040503050406030204" pitchFamily="18" charset="0"/>
                          </a:rPr>
                          <m:t>𝑑𝑟𝑜𝑝</m:t>
                        </m:r>
                      </m:sub>
                    </m:sSub>
                    <m:r>
                      <a:rPr lang="en-US" sz="1800" i="1">
                        <a:latin typeface="Cambria Math" panose="02040503050406030204" pitchFamily="18" charset="0"/>
                      </a:rPr>
                      <m:t>=</m:t>
                    </m:r>
                    <m:nary>
                      <m:naryPr>
                        <m:limLoc m:val="undOvr"/>
                        <m:ctrlPr>
                          <a:rPr lang="en-US" sz="1800" i="1" smtClean="0">
                            <a:latin typeface="Cambria Math" panose="02040503050406030204" pitchFamily="18" charset="0"/>
                          </a:rPr>
                        </m:ctrlPr>
                      </m:naryPr>
                      <m:sub>
                        <m:r>
                          <m:rPr>
                            <m:brk m:alnAt="24"/>
                          </m:rPr>
                          <a:rPr lang="en-US" sz="1800" i="1">
                            <a:latin typeface="Cambria Math" panose="02040503050406030204" pitchFamily="18" charset="0"/>
                          </a:rPr>
                          <m:t>0</m:t>
                        </m:r>
                      </m:sub>
                      <m:sup>
                        <m:r>
                          <a:rPr lang="en-US" sz="1800" i="1">
                            <a:latin typeface="Cambria Math" panose="02040503050406030204" pitchFamily="18" charset="0"/>
                          </a:rPr>
                          <m:t>𝑙</m:t>
                        </m:r>
                      </m:sup>
                      <m:e>
                        <m:r>
                          <a:rPr lang="en-US" sz="1800" i="1">
                            <a:latin typeface="Cambria Math" panose="02040503050406030204" pitchFamily="18" charset="0"/>
                          </a:rPr>
                          <m:t>𝑑</m:t>
                        </m:r>
                        <m:r>
                          <a:rPr lang="en-US" sz="1800" b="0" i="1" smtClean="0">
                            <a:latin typeface="Cambria Math" panose="02040503050406030204" pitchFamily="18" charset="0"/>
                          </a:rPr>
                          <m:t>𝑣</m:t>
                        </m:r>
                      </m:e>
                    </m:nary>
                    <m:r>
                      <a:rPr lang="en-US" sz="1800" b="0" i="1" smtClean="0">
                        <a:latin typeface="Cambria Math" panose="02040503050406030204" pitchFamily="18" charset="0"/>
                      </a:rPr>
                      <m:t>=</m:t>
                    </m:r>
                    <m:r>
                      <a:rPr lang="en-US" sz="1800" b="0" i="1" smtClean="0">
                        <a:latin typeface="Cambria Math" panose="02040503050406030204" pitchFamily="18" charset="0"/>
                      </a:rPr>
                      <m:t>𝑅𝑒</m:t>
                    </m:r>
                    <m:r>
                      <a:rPr lang="en-US" sz="1800" b="0" i="1" smtClean="0">
                        <a:latin typeface="Cambria Math" panose="02040503050406030204" pitchFamily="18" charset="0"/>
                      </a:rPr>
                      <m:t>{</m:t>
                    </m:r>
                    <m:r>
                      <a:rPr lang="en-US" sz="1800" b="0" i="1" smtClean="0">
                        <a:latin typeface="Cambria Math" panose="02040503050406030204" pitchFamily="18" charset="0"/>
                      </a:rPr>
                      <m:t>𝑧</m:t>
                    </m:r>
                    <m:r>
                      <a:rPr lang="en-US" sz="1800" b="0" i="1" smtClean="0">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altLang="zh-CN" sz="1800" i="1">
                                <a:latin typeface="Cambria Math" panose="02040503050406030204" pitchFamily="18" charset="0"/>
                              </a:rPr>
                              <m:t>𝑇</m:t>
                            </m:r>
                          </m:sub>
                        </m:sSub>
                      </m:num>
                      <m:den>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2</m:t>
                                </m:r>
                              </m:sub>
                            </m:sSub>
                          </m:e>
                        </m:d>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𝑙</m:t>
                        </m:r>
                      </m:den>
                    </m:f>
                    <m:r>
                      <a:rPr lang="en-US" sz="1800" b="0" i="1" smtClean="0">
                        <a:latin typeface="Cambria Math" panose="02040503050406030204" pitchFamily="18" charset="0"/>
                      </a:rPr>
                      <m:t>∗</m:t>
                    </m:r>
                    <m:nary>
                      <m:naryPr>
                        <m:limLoc m:val="undOvr"/>
                        <m:ctrlPr>
                          <a:rPr lang="en-US" sz="1800" i="1">
                            <a:latin typeface="Cambria Math" panose="02040503050406030204" pitchFamily="18" charset="0"/>
                          </a:rPr>
                        </m:ctrlPr>
                      </m:naryPr>
                      <m:sub>
                        <m:r>
                          <m:rPr>
                            <m:brk m:alnAt="24"/>
                          </m:rPr>
                          <a:rPr lang="en-US" sz="1800" i="1">
                            <a:latin typeface="Cambria Math" panose="02040503050406030204" pitchFamily="18" charset="0"/>
                          </a:rPr>
                          <m:t>0</m:t>
                        </m:r>
                      </m:sub>
                      <m:sup>
                        <m:r>
                          <a:rPr lang="en-US" sz="1800" i="1">
                            <a:latin typeface="Cambria Math" panose="02040503050406030204" pitchFamily="18" charset="0"/>
                          </a:rPr>
                          <m:t>𝑙</m:t>
                        </m:r>
                      </m:sup>
                      <m:e>
                        <m:r>
                          <a:rPr lang="en-US" sz="1800" i="1">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𝑙</m:t>
                            </m:r>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2</m:t>
                                    </m:r>
                                  </m:sup>
                                </m:sSup>
                              </m:num>
                              <m:den>
                                <m:r>
                                  <a:rPr lang="en-US" sz="1800" i="1">
                                    <a:latin typeface="Cambria Math" panose="02040503050406030204" pitchFamily="18" charset="0"/>
                                  </a:rPr>
                                  <m:t>𝑙</m:t>
                                </m:r>
                              </m:den>
                            </m:f>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+(1−</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2</m:t>
                                </m:r>
                              </m:sup>
                            </m:sSup>
                          </m:num>
                          <m:den>
                            <m:r>
                              <a:rPr lang="en-US" sz="1800" i="1">
                                <a:latin typeface="Cambria Math" panose="02040503050406030204" pitchFamily="18" charset="0"/>
                              </a:rPr>
                              <m:t>𝑙</m:t>
                            </m:r>
                          </m:den>
                        </m:f>
                        <m:r>
                          <a:rPr lang="en-US" altLang="zh-CN" sz="1800" i="1">
                            <a:latin typeface="Cambria Math" panose="02040503050406030204" pitchFamily="18" charset="0"/>
                          </a:rPr>
                          <m:t>)</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2</m:t>
                            </m:r>
                          </m:sub>
                        </m:sSub>
                        <m:r>
                          <a:rPr lang="en-US" sz="1800" i="1">
                            <a:latin typeface="Cambria Math" panose="02040503050406030204" pitchFamily="18" charset="0"/>
                          </a:rPr>
                          <m:t>]</m:t>
                        </m:r>
                      </m:e>
                    </m:nary>
                  </m:oMath>
                </a14:m>
                <a:r>
                  <a:rPr lang="en-US" sz="1800" dirty="0"/>
                  <a:t> </a:t>
                </a:r>
                <a14:m>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𝑑𝑥</m:t>
                    </m:r>
                    <m:r>
                      <a:rPr lang="en-US" sz="1800" i="1">
                        <a:latin typeface="Cambria Math" panose="02040503050406030204" pitchFamily="18" charset="0"/>
                      </a:rPr>
                      <m:t>}</m:t>
                    </m:r>
                  </m:oMath>
                </a14:m>
                <a:endParaRPr lang="en-US" sz="1800" dirty="0"/>
              </a:p>
              <a:p>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80999" y="3378328"/>
                <a:ext cx="9677399" cy="803233"/>
              </a:xfrm>
              <a:prstGeom prst="rect">
                <a:avLst/>
              </a:prstGeom>
              <a:blipFill>
                <a:blip r:embed="rId3"/>
                <a:stretch>
                  <a:fillRect/>
                </a:stretch>
              </a:blipFill>
            </p:spPr>
            <p:txBody>
              <a:bodyPr/>
              <a:lstStyle/>
              <a:p>
                <a:r>
                  <a:rPr lang="en-US">
                    <a:noFill/>
                  </a:rPr>
                  <a:t> </a:t>
                </a:r>
              </a:p>
            </p:txBody>
          </p:sp>
        </mc:Fallback>
      </mc:AlternateContent>
      <p:sp>
        <p:nvSpPr>
          <p:cNvPr id="17" name="TextBox 16"/>
          <p:cNvSpPr txBox="1"/>
          <p:nvPr/>
        </p:nvSpPr>
        <p:spPr>
          <a:xfrm>
            <a:off x="8001000" y="4239102"/>
            <a:ext cx="611065" cy="400110"/>
          </a:xfrm>
          <a:prstGeom prst="rect">
            <a:avLst/>
          </a:prstGeom>
          <a:noFill/>
        </p:spPr>
        <p:txBody>
          <a:bodyPr wrap="none" rtlCol="0">
            <a:spAutoFit/>
          </a:bodyPr>
          <a:lstStyle/>
          <a:p>
            <a:r>
              <a:rPr lang="en-US" sz="2000" dirty="0"/>
              <a:t>(</a:t>
            </a:r>
            <a:r>
              <a:rPr lang="en-US" altLang="zh-CN" sz="2000" dirty="0"/>
              <a:t>61</a:t>
            </a:r>
            <a:r>
              <a:rPr lang="en-US" sz="2000" dirty="0"/>
              <a:t>)</a:t>
            </a:r>
          </a:p>
        </p:txBody>
      </p:sp>
      <p:sp>
        <p:nvSpPr>
          <p:cNvPr id="5" name="Rectangle 4"/>
          <p:cNvSpPr/>
          <p:nvPr/>
        </p:nvSpPr>
        <p:spPr>
          <a:xfrm>
            <a:off x="305154" y="4800600"/>
            <a:ext cx="8686445" cy="707886"/>
          </a:xfrm>
          <a:prstGeom prst="rect">
            <a:avLst/>
          </a:prstGeom>
        </p:spPr>
        <p:txBody>
          <a:bodyPr wrap="square">
            <a:spAutoFit/>
          </a:bodyPr>
          <a:lstStyle/>
          <a:p>
            <a:pPr algn="just"/>
            <a:r>
              <a:rPr lang="en-US" sz="2000" b="1" dirty="0">
                <a:solidFill>
                  <a:srgbClr val="000000"/>
                </a:solidFill>
              </a:rPr>
              <a:t>Equation (61) is very general and is used in the following to determine the models for the rectangular and triangular areas.</a:t>
            </a:r>
            <a:endParaRPr lang="en-US" sz="2000" b="1" dirty="0">
              <a:solidFill>
                <a:srgbClr val="000000"/>
              </a:solidFill>
              <a:effectLst/>
            </a:endParaRPr>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62</a:t>
            </a:fld>
            <a:endParaRPr lang="en-US"/>
          </a:p>
        </p:txBody>
      </p:sp>
      <mc:AlternateContent xmlns:mc="http://schemas.openxmlformats.org/markup-compatibility/2006" xmlns:a14="http://schemas.microsoft.com/office/drawing/2010/main">
        <mc:Choice Requires="a14">
          <p:sp>
            <p:nvSpPr>
              <p:cNvPr id="14" name="TextBox 13"/>
              <p:cNvSpPr txBox="1"/>
              <p:nvPr/>
            </p:nvSpPr>
            <p:spPr>
              <a:xfrm>
                <a:off x="-113588" y="4168871"/>
                <a:ext cx="9677399" cy="5695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𝑽</m:t>
                          </m:r>
                        </m:e>
                        <m:sub>
                          <m:r>
                            <a:rPr lang="en-US" altLang="zh-CN" sz="1800" b="1" i="1" smtClean="0">
                              <a:latin typeface="Cambria Math" panose="02040503050406030204" pitchFamily="18" charset="0"/>
                            </a:rPr>
                            <m:t>𝒅𝒓𝒐𝒑</m:t>
                          </m:r>
                        </m:sub>
                      </m:sSub>
                      <m:r>
                        <a:rPr lang="en-US" sz="1800" b="1" i="1">
                          <a:latin typeface="Cambria Math" panose="02040503050406030204" pitchFamily="18" charset="0"/>
                        </a:rPr>
                        <m:t>=</m:t>
                      </m:r>
                      <m:r>
                        <a:rPr lang="en-US" sz="1800" b="1" i="1" smtClean="0">
                          <a:latin typeface="Cambria Math" panose="02040503050406030204" pitchFamily="18" charset="0"/>
                        </a:rPr>
                        <m:t>𝑹𝒆</m:t>
                      </m:r>
                      <m:r>
                        <a:rPr lang="en-US" sz="1800" b="1" i="1">
                          <a:latin typeface="Cambria Math" panose="02040503050406030204" pitchFamily="18" charset="0"/>
                        </a:rPr>
                        <m:t>[</m:t>
                      </m:r>
                      <m:r>
                        <a:rPr lang="en-US" sz="1800" b="1" i="1">
                          <a:latin typeface="Cambria Math" panose="02040503050406030204" pitchFamily="18" charset="0"/>
                        </a:rPr>
                        <m:t>𝒁</m:t>
                      </m:r>
                      <m:r>
                        <a:rPr lang="en-US" sz="1800" b="1" i="1">
                          <a:latin typeface="Cambria Math" panose="02040503050406030204" pitchFamily="18" charset="0"/>
                        </a:rPr>
                        <m:t>∗</m:t>
                      </m:r>
                      <m:sSub>
                        <m:sSubPr>
                          <m:ctrlPr>
                            <a:rPr lang="en-US" sz="1800" b="1" i="1">
                              <a:latin typeface="Cambria Math" panose="02040503050406030204" pitchFamily="18" charset="0"/>
                            </a:rPr>
                          </m:ctrlPr>
                        </m:sSubPr>
                        <m:e>
                          <m:r>
                            <a:rPr lang="en-US" sz="1800" b="1" i="1">
                              <a:latin typeface="Cambria Math" panose="02040503050406030204" pitchFamily="18" charset="0"/>
                            </a:rPr>
                            <m:t>𝑰</m:t>
                          </m:r>
                        </m:e>
                        <m:sub>
                          <m:r>
                            <a:rPr lang="en-US" altLang="zh-CN" sz="1800" b="1" i="1">
                              <a:latin typeface="Cambria Math" panose="02040503050406030204" pitchFamily="18" charset="0"/>
                            </a:rPr>
                            <m:t>𝑻</m:t>
                          </m:r>
                        </m:sub>
                      </m:sSub>
                      <m:r>
                        <a:rPr lang="en-US" altLang="zh-CN" sz="1800" b="1" i="1" smtClean="0">
                          <a:latin typeface="Cambria Math" panose="02040503050406030204" pitchFamily="18" charset="0"/>
                        </a:rPr>
                        <m:t>∗(</m:t>
                      </m:r>
                      <m:f>
                        <m:fPr>
                          <m:ctrlPr>
                            <a:rPr lang="en-US" sz="1800" b="1" i="1" smtClean="0">
                              <a:latin typeface="Cambria Math" panose="02040503050406030204" pitchFamily="18" charset="0"/>
                            </a:rPr>
                          </m:ctrlPr>
                        </m:fPr>
                        <m:num>
                          <m:sSub>
                            <m:sSubPr>
                              <m:ctrlPr>
                                <a:rPr lang="en-US" altLang="zh-CN" sz="1800" b="1" i="1">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b="1" i="1" smtClean="0">
                                  <a:latin typeface="Cambria Math" panose="02040503050406030204" pitchFamily="18" charset="0"/>
                                </a:rPr>
                                <m:t>𝟏</m:t>
                              </m:r>
                            </m:sub>
                          </m:sSub>
                          <m:r>
                            <a:rPr lang="en-US" altLang="zh-CN" sz="1800" b="1" i="1" smtClean="0">
                              <a:latin typeface="Cambria Math" panose="02040503050406030204" pitchFamily="18" charset="0"/>
                            </a:rPr>
                            <m:t>+</m:t>
                          </m:r>
                          <m:r>
                            <a:rPr lang="en-US" altLang="zh-CN" sz="1800" b="1" i="1" smtClean="0">
                              <a:latin typeface="Cambria Math" panose="02040503050406030204" pitchFamily="18" charset="0"/>
                            </a:rPr>
                            <m:t>𝟐</m:t>
                          </m:r>
                          <m:sSub>
                            <m:sSubPr>
                              <m:ctrlPr>
                                <a:rPr lang="en-US" altLang="zh-CN" sz="1800" b="1" i="1">
                                  <a:latin typeface="Cambria Math" panose="02040503050406030204" pitchFamily="18" charset="0"/>
                                </a:rPr>
                              </m:ctrlPr>
                            </m:sSubPr>
                            <m:e>
                              <m:r>
                                <a:rPr lang="en-US" altLang="zh-CN" sz="1800" b="1" i="1" smtClean="0">
                                  <a:latin typeface="Cambria Math" panose="02040503050406030204" pitchFamily="18" charset="0"/>
                                </a:rPr>
                                <m:t>𝒘</m:t>
                              </m:r>
                            </m:e>
                            <m:sub>
                              <m:r>
                                <a:rPr lang="en-US" altLang="zh-CN" sz="1800" b="1" i="1" smtClean="0">
                                  <a:latin typeface="Cambria Math" panose="02040503050406030204" pitchFamily="18" charset="0"/>
                                </a:rPr>
                                <m:t>𝟐</m:t>
                              </m:r>
                            </m:sub>
                          </m:sSub>
                        </m:num>
                        <m:den>
                          <m:r>
                            <a:rPr lang="en-US" sz="1800" b="1" i="1" smtClean="0">
                              <a:latin typeface="Cambria Math" panose="02040503050406030204" pitchFamily="18" charset="0"/>
                            </a:rPr>
                            <m:t>𝟑</m:t>
                          </m:r>
                          <m:r>
                            <a:rPr lang="en-US" sz="1800" b="1" i="1" smtClean="0">
                              <a:latin typeface="Cambria Math" panose="02040503050406030204" pitchFamily="18" charset="0"/>
                            </a:rPr>
                            <m:t>∗(</m:t>
                          </m:r>
                          <m:sSub>
                            <m:sSubPr>
                              <m:ctrlPr>
                                <a:rPr lang="en-US" altLang="zh-CN" sz="1800" b="1" i="1">
                                  <a:latin typeface="Cambria Math" panose="02040503050406030204" pitchFamily="18" charset="0"/>
                                </a:rPr>
                              </m:ctrlPr>
                            </m:sSubPr>
                            <m:e>
                              <m:r>
                                <a:rPr lang="en-US" altLang="zh-CN" sz="1800" b="1" i="1">
                                  <a:latin typeface="Cambria Math" panose="02040503050406030204" pitchFamily="18" charset="0"/>
                                </a:rPr>
                                <m:t>𝒘</m:t>
                              </m:r>
                            </m:e>
                            <m:sub>
                              <m:r>
                                <a:rPr lang="en-US" altLang="zh-CN" sz="1800" b="1" i="1">
                                  <a:latin typeface="Cambria Math" panose="02040503050406030204" pitchFamily="18" charset="0"/>
                                </a:rPr>
                                <m:t>𝟏</m:t>
                              </m:r>
                            </m:sub>
                          </m:sSub>
                          <m:r>
                            <a:rPr lang="en-US" altLang="zh-CN" sz="1800" b="1" i="1" smtClean="0">
                              <a:latin typeface="Cambria Math" panose="02040503050406030204" pitchFamily="18" charset="0"/>
                            </a:rPr>
                            <m:t>+</m:t>
                          </m:r>
                          <m:sSub>
                            <m:sSubPr>
                              <m:ctrlPr>
                                <a:rPr lang="en-US" altLang="zh-CN" sz="1800" b="1" i="1">
                                  <a:latin typeface="Cambria Math" panose="02040503050406030204" pitchFamily="18" charset="0"/>
                                </a:rPr>
                              </m:ctrlPr>
                            </m:sSubPr>
                            <m:e>
                              <m:r>
                                <a:rPr lang="en-US" altLang="zh-CN" sz="1800" b="1" i="1">
                                  <a:latin typeface="Cambria Math" panose="02040503050406030204" pitchFamily="18" charset="0"/>
                                </a:rPr>
                                <m:t>𝒘</m:t>
                              </m:r>
                            </m:e>
                            <m:sub>
                              <m:r>
                                <a:rPr lang="en-US" altLang="zh-CN" sz="1800" b="1" i="1" smtClean="0">
                                  <a:latin typeface="Cambria Math" panose="02040503050406030204" pitchFamily="18" charset="0"/>
                                </a:rPr>
                                <m:t>𝟐</m:t>
                              </m:r>
                            </m:sub>
                          </m:sSub>
                          <m:r>
                            <a:rPr lang="en-US" sz="1800" b="1" i="1" smtClean="0">
                              <a:latin typeface="Cambria Math" panose="02040503050406030204" pitchFamily="18" charset="0"/>
                            </a:rPr>
                            <m:t>)</m:t>
                          </m:r>
                        </m:den>
                      </m:f>
                      <m:r>
                        <a:rPr lang="en-US" altLang="zh-CN" sz="1800" b="1" i="1" smtClean="0">
                          <a:latin typeface="Cambria Math" panose="02040503050406030204" pitchFamily="18" charset="0"/>
                        </a:rPr>
                        <m:t>)</m:t>
                      </m:r>
                      <m:r>
                        <a:rPr lang="en-US" sz="1800" b="1" i="1" smtClean="0">
                          <a:latin typeface="Cambria Math" panose="02040503050406030204" pitchFamily="18" charset="0"/>
                        </a:rPr>
                        <m:t>]</m:t>
                      </m:r>
                    </m:oMath>
                  </m:oMathPara>
                </a14:m>
                <a:endParaRPr lang="en-US" sz="20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13588" y="4168871"/>
                <a:ext cx="9677399" cy="569580"/>
              </a:xfrm>
              <a:prstGeom prst="rect">
                <a:avLst/>
              </a:prstGeom>
              <a:blipFill>
                <a:blip r:embed="rId4"/>
                <a:stretch>
                  <a:fillRect/>
                </a:stretch>
              </a:blipFill>
            </p:spPr>
            <p:txBody>
              <a:bodyPr/>
              <a:lstStyle/>
              <a:p>
                <a:r>
                  <a:rPr lang="en-US">
                    <a:noFill/>
                  </a:rPr>
                  <a:t> </a:t>
                </a:r>
              </a:p>
            </p:txBody>
          </p:sp>
        </mc:Fallback>
      </mc:AlternateContent>
      <p:sp>
        <p:nvSpPr>
          <p:cNvPr id="13" name="Text Placeholder 4">
            <a:extLst>
              <a:ext uri="{FF2B5EF4-FFF2-40B4-BE49-F238E27FC236}">
                <a16:creationId xmlns:a16="http://schemas.microsoft.com/office/drawing/2014/main" id="{60495BFE-264F-41FD-BD36-D308D593973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17474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673423"/>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1673423"/>
            <a:ext cx="65" cy="307777"/>
          </a:xfrm>
          <a:prstGeom prst="rect">
            <a:avLst/>
          </a:prstGeom>
          <a:noFill/>
        </p:spPr>
        <p:txBody>
          <a:bodyPr wrap="none" lIns="0" tIns="0" rIns="0" bIns="0" rtlCol="0">
            <a:spAutoFit/>
          </a:bodyPr>
          <a:lstStyle/>
          <a:p>
            <a:endParaRPr lang="en-US" sz="2000" dirty="0"/>
          </a:p>
        </p:txBody>
      </p:sp>
      <p:sp>
        <p:nvSpPr>
          <p:cNvPr id="17" name="TextBox 16"/>
          <p:cNvSpPr txBox="1"/>
          <p:nvPr/>
        </p:nvSpPr>
        <p:spPr>
          <a:xfrm>
            <a:off x="8001000" y="1419702"/>
            <a:ext cx="611065" cy="400110"/>
          </a:xfrm>
          <a:prstGeom prst="rect">
            <a:avLst/>
          </a:prstGeom>
          <a:noFill/>
        </p:spPr>
        <p:txBody>
          <a:bodyPr wrap="none" rtlCol="0">
            <a:spAutoFit/>
          </a:bodyPr>
          <a:lstStyle/>
          <a:p>
            <a:r>
              <a:rPr lang="en-US" sz="2000" dirty="0"/>
              <a:t>(</a:t>
            </a:r>
            <a:r>
              <a:rPr lang="en-US" altLang="zh-CN" sz="2000" dirty="0"/>
              <a:t>61</a:t>
            </a:r>
            <a:r>
              <a:rPr lang="en-US" sz="2000" dirty="0"/>
              <a:t>)</a:t>
            </a:r>
          </a:p>
        </p:txBody>
      </p:sp>
      <p:sp>
        <p:nvSpPr>
          <p:cNvPr id="5" name="Rectangle 4"/>
          <p:cNvSpPr/>
          <p:nvPr/>
        </p:nvSpPr>
        <p:spPr>
          <a:xfrm>
            <a:off x="305154" y="2035314"/>
            <a:ext cx="8686445" cy="707886"/>
          </a:xfrm>
          <a:prstGeom prst="rect">
            <a:avLst/>
          </a:prstGeom>
        </p:spPr>
        <p:txBody>
          <a:bodyPr wrap="square">
            <a:spAutoFit/>
          </a:bodyPr>
          <a:lstStyle/>
          <a:p>
            <a:pPr algn="just"/>
            <a:r>
              <a:rPr lang="en-US" sz="2000" dirty="0">
                <a:solidFill>
                  <a:srgbClr val="000000"/>
                </a:solidFill>
              </a:rPr>
              <a:t>Equation (61) is very general and is used in the following to determine the models for the rectangular and triangular areas.</a:t>
            </a:r>
            <a:endParaRPr lang="en-US" sz="2000" dirty="0">
              <a:solidFill>
                <a:srgbClr val="000000"/>
              </a:solidFill>
              <a:effectLst/>
            </a:endParaRPr>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63</a:t>
            </a:fld>
            <a:endParaRPr lang="en-US"/>
          </a:p>
        </p:txBody>
      </p:sp>
      <mc:AlternateContent xmlns:mc="http://schemas.openxmlformats.org/markup-compatibility/2006" xmlns:a14="http://schemas.microsoft.com/office/drawing/2010/main">
        <mc:Choice Requires="a14">
          <p:sp>
            <p:nvSpPr>
              <p:cNvPr id="14" name="TextBox 13"/>
              <p:cNvSpPr txBox="1"/>
              <p:nvPr/>
            </p:nvSpPr>
            <p:spPr>
              <a:xfrm>
                <a:off x="-342544" y="1337759"/>
                <a:ext cx="9677399" cy="5695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𝑉</m:t>
                          </m:r>
                        </m:e>
                        <m:sub>
                          <m:r>
                            <a:rPr lang="en-US" altLang="zh-CN" sz="1800" b="0" i="1" smtClean="0">
                              <a:latin typeface="Cambria Math" panose="02040503050406030204" pitchFamily="18" charset="0"/>
                            </a:rPr>
                            <m:t>𝑑𝑟𝑜𝑝</m:t>
                          </m:r>
                        </m:sub>
                      </m:sSub>
                      <m:r>
                        <a:rPr lang="en-US" sz="1800" i="1">
                          <a:latin typeface="Cambria Math" panose="02040503050406030204" pitchFamily="18" charset="0"/>
                        </a:rPr>
                        <m:t>=</m:t>
                      </m:r>
                      <m:r>
                        <a:rPr lang="en-US" sz="1800" b="0" i="1" smtClean="0">
                          <a:latin typeface="Cambria Math" panose="02040503050406030204" pitchFamily="18" charset="0"/>
                        </a:rPr>
                        <m:t>𝑅𝑒</m:t>
                      </m:r>
                      <m:r>
                        <a:rPr lang="en-US" sz="1800" i="1">
                          <a:latin typeface="Cambria Math" panose="02040503050406030204" pitchFamily="18" charset="0"/>
                        </a:rPr>
                        <m:t>[</m:t>
                      </m:r>
                      <m:r>
                        <a:rPr lang="en-US" sz="1800" i="1">
                          <a:latin typeface="Cambria Math" panose="02040503050406030204" pitchFamily="18" charset="0"/>
                        </a:rPr>
                        <m:t>𝑍</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altLang="zh-CN" sz="1800" i="1">
                              <a:latin typeface="Cambria Math" panose="02040503050406030204" pitchFamily="18" charset="0"/>
                            </a:rPr>
                            <m:t>𝑇</m:t>
                          </m:r>
                        </m:sub>
                      </m:sSub>
                      <m:r>
                        <a:rPr lang="en-US" altLang="zh-CN" sz="1800" b="0" i="1" smtClean="0">
                          <a:latin typeface="Cambria Math" panose="02040503050406030204" pitchFamily="18" charset="0"/>
                        </a:rPr>
                        <m:t>∗(</m:t>
                      </m:r>
                      <m:f>
                        <m:fPr>
                          <m:ctrlPr>
                            <a:rPr lang="en-US" sz="1800" i="1" smtClean="0">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𝑤</m:t>
                              </m:r>
                            </m:e>
                            <m:sub>
                              <m:r>
                                <a:rPr lang="en-US" altLang="zh-CN" sz="1800" b="0" i="1" smtClean="0">
                                  <a:latin typeface="Cambria Math" panose="02040503050406030204" pitchFamily="18" charset="0"/>
                                </a:rPr>
                                <m:t>1</m:t>
                              </m:r>
                            </m:sub>
                          </m:sSub>
                          <m:r>
                            <a:rPr lang="en-US" altLang="zh-CN" sz="1800" b="0" i="1" smtClean="0">
                              <a:latin typeface="Cambria Math" panose="02040503050406030204" pitchFamily="18" charset="0"/>
                            </a:rPr>
                            <m:t>+2</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𝑤</m:t>
                              </m:r>
                            </m:e>
                            <m:sub>
                              <m:r>
                                <a:rPr lang="en-US" altLang="zh-CN" sz="1800" b="0" i="1" smtClean="0">
                                  <a:latin typeface="Cambria Math" panose="02040503050406030204" pitchFamily="18" charset="0"/>
                                </a:rPr>
                                <m:t>2</m:t>
                              </m:r>
                            </m:sub>
                          </m:sSub>
                        </m:num>
                        <m:den>
                          <m:r>
                            <a:rPr lang="en-US" sz="1800" b="0" i="1" smtClean="0">
                              <a:latin typeface="Cambria Math" panose="02040503050406030204" pitchFamily="18" charset="0"/>
                            </a:rPr>
                            <m:t>3∗(</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𝑤</m:t>
                              </m:r>
                            </m:e>
                            <m:sub>
                              <m:r>
                                <a:rPr lang="en-US" altLang="zh-CN" sz="1800" i="1">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𝑤</m:t>
                              </m:r>
                            </m:e>
                            <m:sub>
                              <m:r>
                                <a:rPr lang="en-US" altLang="zh-CN" sz="1800" b="0" i="1" smtClean="0">
                                  <a:latin typeface="Cambria Math" panose="02040503050406030204" pitchFamily="18" charset="0"/>
                                </a:rPr>
                                <m:t>2</m:t>
                              </m:r>
                            </m:sub>
                          </m:sSub>
                          <m:r>
                            <a:rPr lang="en-US" sz="1800" b="0" i="1" smtClean="0">
                              <a:latin typeface="Cambria Math" panose="02040503050406030204" pitchFamily="18" charset="0"/>
                            </a:rPr>
                            <m:t>)</m:t>
                          </m:r>
                        </m:den>
                      </m:f>
                      <m:r>
                        <a:rPr lang="en-US" altLang="zh-CN" sz="1800" b="0" i="1" smtClean="0">
                          <a:latin typeface="Cambria Math" panose="02040503050406030204" pitchFamily="18" charset="0"/>
                        </a:rPr>
                        <m:t>)</m:t>
                      </m:r>
                      <m:r>
                        <a:rPr lang="en-US" sz="1800" b="0" i="1" smtClean="0">
                          <a:latin typeface="Cambria Math" panose="02040503050406030204" pitchFamily="18" charset="0"/>
                        </a:rPr>
                        <m:t>]</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42544" y="1337759"/>
                <a:ext cx="9677399" cy="569580"/>
              </a:xfrm>
              <a:prstGeom prst="rect">
                <a:avLst/>
              </a:prstGeom>
              <a:blipFill>
                <a:blip r:embed="rId2"/>
                <a:stretch>
                  <a:fillRect/>
                </a:stretch>
              </a:blipFill>
            </p:spPr>
            <p:txBody>
              <a:bodyPr/>
              <a:lstStyle/>
              <a:p>
                <a:r>
                  <a:rPr lang="en-US">
                    <a:noFill/>
                  </a:rPr>
                  <a:t> </a:t>
                </a:r>
              </a:p>
            </p:txBody>
          </p:sp>
        </mc:Fallback>
      </mc:AlternateContent>
      <p:sp>
        <p:nvSpPr>
          <p:cNvPr id="3" name="Rectangle 2"/>
          <p:cNvSpPr/>
          <p:nvPr/>
        </p:nvSpPr>
        <p:spPr>
          <a:xfrm>
            <a:off x="304800" y="2743200"/>
            <a:ext cx="8763000" cy="707886"/>
          </a:xfrm>
          <a:prstGeom prst="rect">
            <a:avLst/>
          </a:prstGeom>
        </p:spPr>
        <p:txBody>
          <a:bodyPr wrap="square">
            <a:spAutoFit/>
          </a:bodyPr>
          <a:lstStyle/>
          <a:p>
            <a:r>
              <a:rPr lang="en-US" sz="2000" b="1" dirty="0">
                <a:solidFill>
                  <a:srgbClr val="000000"/>
                </a:solidFill>
              </a:rPr>
              <a:t>Rectangle</a:t>
            </a:r>
            <a:endParaRPr lang="en-US" sz="2000" dirty="0">
              <a:solidFill>
                <a:srgbClr val="000000"/>
              </a:solidFill>
            </a:endParaRPr>
          </a:p>
          <a:p>
            <a:r>
              <a:rPr lang="en-US" sz="2000" dirty="0">
                <a:solidFill>
                  <a:srgbClr val="000000"/>
                </a:solidFill>
              </a:rPr>
              <a:t>For a rectangular area the two widths </a:t>
            </a:r>
            <a:r>
              <a:rPr lang="en-US" sz="2000" i="1" dirty="0">
                <a:solidFill>
                  <a:srgbClr val="000000"/>
                </a:solidFill>
              </a:rPr>
              <a:t>w</a:t>
            </a:r>
            <a:r>
              <a:rPr lang="en-US" sz="2000" baseline="-25000" dirty="0">
                <a:solidFill>
                  <a:srgbClr val="000000"/>
                </a:solidFill>
              </a:rPr>
              <a:t>1</a:t>
            </a:r>
            <a:r>
              <a:rPr lang="en-US" sz="2000" dirty="0">
                <a:solidFill>
                  <a:srgbClr val="000000"/>
                </a:solidFill>
              </a:rPr>
              <a:t> and </a:t>
            </a:r>
            <a:r>
              <a:rPr lang="en-US" sz="2000" i="1" dirty="0">
                <a:solidFill>
                  <a:srgbClr val="000000"/>
                </a:solidFill>
              </a:rPr>
              <a:t>w</a:t>
            </a:r>
            <a:r>
              <a:rPr lang="en-US" sz="2000" baseline="-25000" dirty="0">
                <a:solidFill>
                  <a:srgbClr val="000000"/>
                </a:solidFill>
              </a:rPr>
              <a:t>2</a:t>
            </a:r>
            <a:r>
              <a:rPr lang="en-US" sz="2000" dirty="0">
                <a:solidFill>
                  <a:srgbClr val="000000"/>
                </a:solidFill>
              </a:rPr>
              <a:t> will be equal. Let</a:t>
            </a:r>
          </a:p>
        </p:txBody>
      </p:sp>
      <mc:AlternateContent xmlns:mc="http://schemas.openxmlformats.org/markup-compatibility/2006" xmlns:a14="http://schemas.microsoft.com/office/drawing/2010/main">
        <mc:Choice Requires="a14">
          <p:sp>
            <p:nvSpPr>
              <p:cNvPr id="6" name="TextBox 5"/>
              <p:cNvSpPr txBox="1"/>
              <p:nvPr/>
            </p:nvSpPr>
            <p:spPr>
              <a:xfrm>
                <a:off x="4104910" y="3721160"/>
                <a:ext cx="1131720" cy="276999"/>
              </a:xfrm>
              <a:prstGeom prst="rect">
                <a:avLst/>
              </a:prstGeom>
              <a:noFill/>
            </p:spPr>
            <p:txBody>
              <a:bodyPr wrap="none" lIns="0" tIns="0" rIns="0" bIns="0" rtlCol="0">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𝑤</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b="0" i="1" smtClean="0">
                            <a:latin typeface="Cambria Math" panose="02040503050406030204" pitchFamily="18" charset="0"/>
                          </a:rPr>
                          <m:t>2</m:t>
                        </m:r>
                      </m:sub>
                    </m:sSub>
                  </m:oMath>
                </a14:m>
                <a:r>
                  <a:rPr lang="en-US" sz="1800" dirty="0"/>
                  <a:t>=w</a:t>
                </a:r>
              </a:p>
            </p:txBody>
          </p:sp>
        </mc:Choice>
        <mc:Fallback xmlns="">
          <p:sp>
            <p:nvSpPr>
              <p:cNvPr id="6" name="TextBox 5"/>
              <p:cNvSpPr txBox="1">
                <a:spLocks noRot="1" noChangeAspect="1" noMove="1" noResize="1" noEditPoints="1" noAdjustHandles="1" noChangeArrowheads="1" noChangeShapeType="1" noTextEdit="1"/>
              </p:cNvSpPr>
              <p:nvPr/>
            </p:nvSpPr>
            <p:spPr>
              <a:xfrm>
                <a:off x="4104910" y="3721160"/>
                <a:ext cx="1131720" cy="276999"/>
              </a:xfrm>
              <a:prstGeom prst="rect">
                <a:avLst/>
              </a:prstGeom>
              <a:blipFill>
                <a:blip r:embed="rId3"/>
                <a:stretch>
                  <a:fillRect l="-5376" t="-28261" r="-11828" b="-50000"/>
                </a:stretch>
              </a:blipFill>
            </p:spPr>
            <p:txBody>
              <a:bodyPr/>
              <a:lstStyle/>
              <a:p>
                <a:r>
                  <a:rPr lang="en-US">
                    <a:noFill/>
                  </a:rPr>
                  <a:t> </a:t>
                </a:r>
              </a:p>
            </p:txBody>
          </p:sp>
        </mc:Fallback>
      </mc:AlternateContent>
      <p:sp>
        <p:nvSpPr>
          <p:cNvPr id="15" name="TextBox 14"/>
          <p:cNvSpPr txBox="1"/>
          <p:nvPr/>
        </p:nvSpPr>
        <p:spPr>
          <a:xfrm>
            <a:off x="8003628" y="3690382"/>
            <a:ext cx="611065" cy="400110"/>
          </a:xfrm>
          <a:prstGeom prst="rect">
            <a:avLst/>
          </a:prstGeom>
          <a:noFill/>
        </p:spPr>
        <p:txBody>
          <a:bodyPr wrap="none" rtlCol="0">
            <a:spAutoFit/>
          </a:bodyPr>
          <a:lstStyle/>
          <a:p>
            <a:r>
              <a:rPr lang="en-US" sz="2000" dirty="0"/>
              <a:t>(</a:t>
            </a:r>
            <a:r>
              <a:rPr lang="en-US" altLang="zh-CN" sz="2000" dirty="0"/>
              <a:t>62</a:t>
            </a:r>
            <a:r>
              <a:rPr lang="en-US" sz="2000" dirty="0"/>
              <a:t>)</a:t>
            </a:r>
          </a:p>
        </p:txBody>
      </p:sp>
      <p:sp>
        <p:nvSpPr>
          <p:cNvPr id="7" name="Rectangle 6"/>
          <p:cNvSpPr/>
          <p:nvPr/>
        </p:nvSpPr>
        <p:spPr>
          <a:xfrm>
            <a:off x="304800" y="4268987"/>
            <a:ext cx="8763000" cy="400110"/>
          </a:xfrm>
          <a:prstGeom prst="rect">
            <a:avLst/>
          </a:prstGeom>
        </p:spPr>
        <p:txBody>
          <a:bodyPr wrap="square">
            <a:spAutoFit/>
          </a:bodyPr>
          <a:lstStyle/>
          <a:p>
            <a:r>
              <a:rPr lang="en-US" sz="2000" dirty="0">
                <a:solidFill>
                  <a:srgbClr val="000000"/>
                </a:solidFill>
              </a:rPr>
              <a:t>Substitute Equation (62) into Equation (61):</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1371600" y="4708639"/>
                <a:ext cx="9677399" cy="550022"/>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𝑑𝑟𝑜𝑝</m:t>
                        </m:r>
                      </m:sub>
                    </m:sSub>
                    <m:r>
                      <a:rPr lang="en-US" sz="2000" i="1">
                        <a:latin typeface="Cambria Math" panose="02040503050406030204" pitchFamily="18" charset="0"/>
                      </a:rPr>
                      <m:t>=</m:t>
                    </m:r>
                    <m:r>
                      <a:rPr lang="en-US" sz="2000" b="0" i="1" smtClean="0">
                        <a:latin typeface="Cambria Math" panose="02040503050406030204" pitchFamily="18" charset="0"/>
                      </a:rPr>
                      <m:t>𝑅𝑒</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f>
                              <m:fPr>
                                <m:ctrlPr>
                                  <a:rPr lang="en-US" sz="2000" i="1" smtClean="0">
                                    <a:latin typeface="Cambria Math" panose="02040503050406030204" pitchFamily="18" charset="0"/>
                                  </a:rPr>
                                </m:ctrlPr>
                              </m:fPr>
                              <m:num>
                                <m:r>
                                  <a:rPr lang="en-US" altLang="zh-CN" sz="2000" i="1" smtClean="0">
                                    <a:latin typeface="Cambria Math" panose="02040503050406030204" pitchFamily="18" charset="0"/>
                                  </a:rPr>
                                  <m:t>𝑤</m:t>
                                </m:r>
                                <m:r>
                                  <a:rPr lang="en-US" altLang="zh-CN" sz="2000" b="0" i="1" smtClean="0">
                                    <a:latin typeface="Cambria Math" panose="02040503050406030204" pitchFamily="18" charset="0"/>
                                  </a:rPr>
                                  <m:t>+2</m:t>
                                </m:r>
                                <m:r>
                                  <a:rPr lang="en-US" altLang="zh-CN" sz="2000" i="1" smtClean="0">
                                    <a:latin typeface="Cambria Math" panose="02040503050406030204" pitchFamily="18" charset="0"/>
                                  </a:rPr>
                                  <m:t>𝑤</m:t>
                                </m:r>
                              </m:num>
                              <m:den>
                                <m:r>
                                  <a:rPr lang="en-US" sz="2000" b="0" i="1" smtClean="0">
                                    <a:latin typeface="Cambria Math" panose="02040503050406030204" pitchFamily="18" charset="0"/>
                                  </a:rPr>
                                  <m:t>3∗</m:t>
                                </m:r>
                                <m:d>
                                  <m:dPr>
                                    <m:ctrlPr>
                                      <a:rPr lang="en-US" sz="2000" b="0" i="1" smtClean="0">
                                        <a:latin typeface="Cambria Math" panose="02040503050406030204" pitchFamily="18" charset="0"/>
                                      </a:rPr>
                                    </m:ctrlPr>
                                  </m:dPr>
                                  <m:e>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m:t>
                                    </m:r>
                                    <m:r>
                                      <a:rPr lang="en-US" altLang="zh-CN" sz="2000" i="1" smtClean="0">
                                        <a:latin typeface="Cambria Math" panose="02040503050406030204" pitchFamily="18" charset="0"/>
                                      </a:rPr>
                                      <m:t>𝑤</m:t>
                                    </m:r>
                                  </m:e>
                                </m:d>
                              </m:den>
                            </m:f>
                          </m:e>
                        </m:d>
                      </m:e>
                    </m:d>
                    <m:r>
                      <a:rPr lang="en-US" sz="2000" b="0" i="1" smtClean="0">
                        <a:latin typeface="Cambria Math" panose="02040503050406030204" pitchFamily="18" charset="0"/>
                      </a:rPr>
                      <m:t>=</m:t>
                    </m:r>
                    <m:r>
                      <a:rPr lang="en-US" sz="2400" i="1">
                        <a:latin typeface="Cambria Math" panose="02040503050406030204" pitchFamily="18" charset="0"/>
                      </a:rPr>
                      <m:t>𝑅𝑒</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𝑍</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altLang="zh-CN" sz="2400" i="1">
                                <a:latin typeface="Cambria Math" panose="02040503050406030204" pitchFamily="18" charset="0"/>
                              </a:rPr>
                              <m:t>𝑇</m:t>
                            </m:r>
                          </m:sub>
                        </m:sSub>
                        <m:r>
                          <a:rPr lang="en-US" altLang="zh-CN" sz="2400" i="1">
                            <a:latin typeface="Cambria Math" panose="02040503050406030204" pitchFamily="18" charset="0"/>
                          </a:rPr>
                          <m:t>∗</m:t>
                        </m:r>
                        <m:f>
                          <m:fPr>
                            <m:ctrlPr>
                              <a:rPr lang="en-US" sz="2400" i="1">
                                <a:latin typeface="Cambria Math" panose="02040503050406030204" pitchFamily="18" charset="0"/>
                              </a:rPr>
                            </m:ctrlPr>
                          </m:fPr>
                          <m:num>
                            <m:r>
                              <a:rPr lang="en-US" altLang="zh-CN" sz="2400" b="0" i="1" smtClean="0">
                                <a:latin typeface="Cambria Math" panose="02040503050406030204" pitchFamily="18" charset="0"/>
                              </a:rPr>
                              <m:t>3</m:t>
                            </m:r>
                            <m:r>
                              <a:rPr lang="en-US" altLang="zh-CN" sz="2400" i="1">
                                <a:latin typeface="Cambria Math" panose="02040503050406030204" pitchFamily="18" charset="0"/>
                              </a:rPr>
                              <m:t>𝑤</m:t>
                            </m:r>
                          </m:num>
                          <m:den>
                            <m:r>
                              <a:rPr lang="en-US" altLang="zh-CN" sz="2400" b="0" i="1" smtClean="0">
                                <a:latin typeface="Cambria Math" panose="02040503050406030204" pitchFamily="18" charset="0"/>
                              </a:rPr>
                              <m:t>6</m:t>
                            </m:r>
                            <m:r>
                              <a:rPr lang="en-US" altLang="zh-CN" sz="2400" i="1">
                                <a:latin typeface="Cambria Math" panose="02040503050406030204" pitchFamily="18" charset="0"/>
                              </a:rPr>
                              <m:t>𝑤</m:t>
                            </m:r>
                          </m:den>
                        </m:f>
                      </m:e>
                    </m:d>
                  </m:oMath>
                </a14:m>
                <a:r>
                  <a:rPr lang="en-US" sz="2200" dirty="0"/>
                  <a:t>=</a:t>
                </a:r>
                <a14:m>
                  <m:oMath xmlns:m="http://schemas.openxmlformats.org/officeDocument/2006/math">
                    <m:r>
                      <a:rPr lang="en-US" sz="2000" i="1">
                        <a:latin typeface="Cambria Math" panose="02040503050406030204" pitchFamily="18" charset="0"/>
                      </a:rPr>
                      <m:t>𝑅𝑒</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den>
                        </m:f>
                        <m:r>
                          <a:rPr lang="en-US" altLang="zh-CN" sz="2000" b="0" i="1" smtClean="0">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e>
                    </m:d>
                  </m:oMath>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708639"/>
                <a:ext cx="9677399" cy="550022"/>
              </a:xfrm>
              <a:prstGeom prst="rect">
                <a:avLst/>
              </a:prstGeom>
              <a:blipFill>
                <a:blip r:embed="rId4"/>
                <a:stretch>
                  <a:fillRect b="-8791"/>
                </a:stretch>
              </a:blipFill>
            </p:spPr>
            <p:txBody>
              <a:bodyPr/>
              <a:lstStyle/>
              <a:p>
                <a:r>
                  <a:rPr lang="en-US">
                    <a:noFill/>
                  </a:rPr>
                  <a:t> </a:t>
                </a:r>
              </a:p>
            </p:txBody>
          </p:sp>
        </mc:Fallback>
      </mc:AlternateContent>
      <p:sp>
        <p:nvSpPr>
          <p:cNvPr id="19" name="TextBox 18"/>
          <p:cNvSpPr txBox="1"/>
          <p:nvPr/>
        </p:nvSpPr>
        <p:spPr>
          <a:xfrm>
            <a:off x="8001000" y="5357563"/>
            <a:ext cx="611065" cy="400110"/>
          </a:xfrm>
          <a:prstGeom prst="rect">
            <a:avLst/>
          </a:prstGeom>
          <a:noFill/>
        </p:spPr>
        <p:txBody>
          <a:bodyPr wrap="none" rtlCol="0">
            <a:spAutoFit/>
          </a:bodyPr>
          <a:lstStyle/>
          <a:p>
            <a:r>
              <a:rPr lang="en-US" sz="2000" dirty="0"/>
              <a:t>(</a:t>
            </a:r>
            <a:r>
              <a:rPr lang="en-US" altLang="zh-CN" sz="2000" dirty="0"/>
              <a:t>63</a:t>
            </a:r>
            <a:r>
              <a:rPr lang="en-US" sz="2000" dirty="0"/>
              <a:t>)</a:t>
            </a:r>
          </a:p>
        </p:txBody>
      </p:sp>
      <p:sp>
        <p:nvSpPr>
          <p:cNvPr id="9" name="Rectangle 8"/>
          <p:cNvSpPr/>
          <p:nvPr/>
        </p:nvSpPr>
        <p:spPr>
          <a:xfrm>
            <a:off x="304800" y="5715000"/>
            <a:ext cx="9296400" cy="400110"/>
          </a:xfrm>
          <a:prstGeom prst="rect">
            <a:avLst/>
          </a:prstGeom>
        </p:spPr>
        <p:txBody>
          <a:bodyPr wrap="square">
            <a:spAutoFit/>
          </a:bodyPr>
          <a:lstStyle/>
          <a:p>
            <a:r>
              <a:rPr lang="en-US" sz="2000" dirty="0">
                <a:solidFill>
                  <a:srgbClr val="000000"/>
                </a:solidFill>
              </a:rPr>
              <a:t>Equation (63) is the same that was initially derived for the rectangular area.</a:t>
            </a:r>
            <a:endParaRPr lang="en-US" sz="2000" dirty="0">
              <a:solidFill>
                <a:srgbClr val="000000"/>
              </a:solidFill>
              <a:effectLst/>
            </a:endParaRPr>
          </a:p>
        </p:txBody>
      </p:sp>
      <p:sp>
        <p:nvSpPr>
          <p:cNvPr id="16" name="Text Placeholder 4">
            <a:extLst>
              <a:ext uri="{FF2B5EF4-FFF2-40B4-BE49-F238E27FC236}">
                <a16:creationId xmlns:a16="http://schemas.microsoft.com/office/drawing/2014/main" id="{1D660254-ABC8-4951-ADF1-4637A85BCA4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359234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71659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1716594"/>
            <a:ext cx="65" cy="276999"/>
          </a:xfrm>
          <a:prstGeom prst="rect">
            <a:avLst/>
          </a:prstGeom>
          <a:noFill/>
        </p:spPr>
        <p:txBody>
          <a:bodyPr wrap="none" lIns="0" tIns="0" rIns="0" bIns="0" rtlCol="0">
            <a:spAutoFit/>
          </a:bodyPr>
          <a:lstStyle/>
          <a:p>
            <a:endParaRPr lang="en-US" dirty="0"/>
          </a:p>
        </p:txBody>
      </p:sp>
      <p:sp>
        <p:nvSpPr>
          <p:cNvPr id="17" name="TextBox 16"/>
          <p:cNvSpPr txBox="1"/>
          <p:nvPr/>
        </p:nvSpPr>
        <p:spPr>
          <a:xfrm>
            <a:off x="8001000" y="1462873"/>
            <a:ext cx="559769" cy="369332"/>
          </a:xfrm>
          <a:prstGeom prst="rect">
            <a:avLst/>
          </a:prstGeom>
          <a:noFill/>
        </p:spPr>
        <p:txBody>
          <a:bodyPr wrap="none" rtlCol="0">
            <a:spAutoFit/>
          </a:bodyPr>
          <a:lstStyle/>
          <a:p>
            <a:r>
              <a:rPr lang="en-US" dirty="0"/>
              <a:t>(</a:t>
            </a:r>
            <a:r>
              <a:rPr lang="en-US" altLang="zh-CN" dirty="0"/>
              <a:t>61</a:t>
            </a:r>
            <a:r>
              <a:rPr lang="en-US" dirty="0"/>
              <a:t>)</a:t>
            </a:r>
          </a:p>
        </p:txBody>
      </p:sp>
      <p:sp>
        <p:nvSpPr>
          <p:cNvPr id="5" name="Rectangle 4"/>
          <p:cNvSpPr/>
          <p:nvPr/>
        </p:nvSpPr>
        <p:spPr>
          <a:xfrm>
            <a:off x="305154" y="2077881"/>
            <a:ext cx="8686445" cy="769441"/>
          </a:xfrm>
          <a:prstGeom prst="rect">
            <a:avLst/>
          </a:prstGeom>
        </p:spPr>
        <p:txBody>
          <a:bodyPr wrap="square">
            <a:spAutoFit/>
          </a:bodyPr>
          <a:lstStyle/>
          <a:p>
            <a:pPr algn="just"/>
            <a:r>
              <a:rPr lang="en-US" sz="2200" dirty="0">
                <a:solidFill>
                  <a:srgbClr val="000000"/>
                </a:solidFill>
              </a:rPr>
              <a:t>Equation (61) is very general and is used in the following to determine the models for the rectangular and triangular areas.</a:t>
            </a:r>
            <a:endParaRPr lang="en-US" sz="2200" dirty="0">
              <a:solidFill>
                <a:srgbClr val="000000"/>
              </a:solidFill>
              <a:effectLst/>
            </a:endParaRPr>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64</a:t>
            </a:fld>
            <a:endParaRPr lang="en-US"/>
          </a:p>
        </p:txBody>
      </p:sp>
      <mc:AlternateContent xmlns:mc="http://schemas.openxmlformats.org/markup-compatibility/2006" xmlns:a14="http://schemas.microsoft.com/office/drawing/2010/main">
        <mc:Choice Requires="a14">
          <p:sp>
            <p:nvSpPr>
              <p:cNvPr id="14" name="TextBox 13"/>
              <p:cNvSpPr txBox="1"/>
              <p:nvPr/>
            </p:nvSpPr>
            <p:spPr>
              <a:xfrm>
                <a:off x="-342544" y="1380930"/>
                <a:ext cx="9677399" cy="6328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𝑑𝑟𝑜𝑝</m:t>
                          </m:r>
                        </m:sub>
                      </m:sSub>
                      <m:r>
                        <a:rPr lang="en-US" sz="2000" i="1">
                          <a:latin typeface="Cambria Math" panose="02040503050406030204" pitchFamily="18" charset="0"/>
                        </a:rPr>
                        <m:t>=</m:t>
                      </m:r>
                      <m:r>
                        <a:rPr lang="en-US" sz="2000" b="0" i="1" smtClean="0">
                          <a:latin typeface="Cambria Math" panose="02040503050406030204" pitchFamily="18" charset="0"/>
                        </a:rPr>
                        <m:t>𝑅𝑒</m:t>
                      </m:r>
                      <m:r>
                        <a:rPr lang="en-US" sz="2000" i="1">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r>
                        <a:rPr lang="en-US" altLang="zh-CN"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+2</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𝑤</m:t>
                              </m:r>
                            </m:e>
                            <m:sub>
                              <m:r>
                                <a:rPr lang="en-US" altLang="zh-CN" sz="2000" b="0" i="1" smtClean="0">
                                  <a:latin typeface="Cambria Math" panose="02040503050406030204" pitchFamily="18" charset="0"/>
                                </a:rPr>
                                <m:t>2</m:t>
                              </m:r>
                            </m:sub>
                          </m:sSub>
                        </m:num>
                        <m:den>
                          <m:r>
                            <a:rPr lang="en-US" sz="2000" b="0" i="1" smtClean="0">
                              <a:latin typeface="Cambria Math" panose="02040503050406030204" pitchFamily="18" charset="0"/>
                            </a:rPr>
                            <m:t>3∗(</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b="0" i="1" smtClean="0">
                                  <a:latin typeface="Cambria Math" panose="02040503050406030204" pitchFamily="18" charset="0"/>
                                </a:rPr>
                                <m:t>2</m:t>
                              </m:r>
                            </m:sub>
                          </m:sSub>
                          <m:r>
                            <a:rPr lang="en-US" sz="2000" b="0" i="1" smtClean="0">
                              <a:latin typeface="Cambria Math" panose="02040503050406030204" pitchFamily="18" charset="0"/>
                            </a:rPr>
                            <m:t>)</m:t>
                          </m:r>
                        </m:den>
                      </m:f>
                      <m:r>
                        <a:rPr lang="en-US" altLang="zh-CN" sz="2000" b="0" i="1" smtClean="0">
                          <a:latin typeface="Cambria Math" panose="02040503050406030204" pitchFamily="18" charset="0"/>
                        </a:rPr>
                        <m:t>)</m:t>
                      </m:r>
                      <m:r>
                        <a:rPr lang="en-US" sz="2000" b="0" i="1" smtClean="0">
                          <a:latin typeface="Cambria Math" panose="02040503050406030204" pitchFamily="18" charset="0"/>
                        </a:rPr>
                        <m:t>]</m:t>
                      </m:r>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42544" y="1380930"/>
                <a:ext cx="9677399" cy="632802"/>
              </a:xfrm>
              <a:prstGeom prst="rect">
                <a:avLst/>
              </a:prstGeom>
              <a:blipFill>
                <a:blip r:embed="rId2"/>
                <a:stretch>
                  <a:fillRect/>
                </a:stretch>
              </a:blipFill>
            </p:spPr>
            <p:txBody>
              <a:bodyPr/>
              <a:lstStyle/>
              <a:p>
                <a:r>
                  <a:rPr lang="en-US">
                    <a:noFill/>
                  </a:rPr>
                  <a:t> </a:t>
                </a:r>
              </a:p>
            </p:txBody>
          </p:sp>
        </mc:Fallback>
      </mc:AlternateContent>
      <p:sp>
        <p:nvSpPr>
          <p:cNvPr id="3" name="Rectangle 2"/>
          <p:cNvSpPr/>
          <p:nvPr/>
        </p:nvSpPr>
        <p:spPr>
          <a:xfrm>
            <a:off x="343612" y="3088323"/>
            <a:ext cx="8763000" cy="769441"/>
          </a:xfrm>
          <a:prstGeom prst="rect">
            <a:avLst/>
          </a:prstGeom>
        </p:spPr>
        <p:txBody>
          <a:bodyPr wrap="square">
            <a:spAutoFit/>
          </a:bodyPr>
          <a:lstStyle/>
          <a:p>
            <a:r>
              <a:rPr lang="en-US" sz="2200" b="1" dirty="0"/>
              <a:t>Triangle</a:t>
            </a:r>
            <a:endParaRPr lang="en-US" sz="2200" dirty="0"/>
          </a:p>
          <a:p>
            <a:r>
              <a:rPr lang="en-US" sz="2200" dirty="0"/>
              <a:t>For a triangular area the width </a:t>
            </a:r>
            <a:r>
              <a:rPr lang="en-US" sz="2200" i="1" dirty="0"/>
              <a:t>w</a:t>
            </a:r>
            <a:r>
              <a:rPr lang="en-US" sz="2200" baseline="-25000" dirty="0"/>
              <a:t>1</a:t>
            </a:r>
            <a:r>
              <a:rPr lang="en-US" sz="2200" dirty="0"/>
              <a:t> will be zero. Let</a:t>
            </a:r>
          </a:p>
        </p:txBody>
      </p:sp>
      <mc:AlternateContent xmlns:mc="http://schemas.openxmlformats.org/markup-compatibility/2006" xmlns:a14="http://schemas.microsoft.com/office/drawing/2010/main">
        <mc:Choice Requires="a14">
          <p:sp>
            <p:nvSpPr>
              <p:cNvPr id="6" name="TextBox 5"/>
              <p:cNvSpPr txBox="1"/>
              <p:nvPr/>
            </p:nvSpPr>
            <p:spPr>
              <a:xfrm>
                <a:off x="4233615" y="3940135"/>
                <a:ext cx="8295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i="1" smtClean="0">
                          <a:latin typeface="Cambria Math" panose="02040503050406030204" pitchFamily="18" charset="0"/>
                        </a:rPr>
                        <m:t>0</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4233615" y="3940135"/>
                <a:ext cx="829522" cy="307777"/>
              </a:xfrm>
              <a:prstGeom prst="rect">
                <a:avLst/>
              </a:prstGeom>
              <a:blipFill>
                <a:blip r:embed="rId3"/>
                <a:stretch>
                  <a:fillRect l="-3650" r="-5839" b="-15686"/>
                </a:stretch>
              </a:blipFill>
            </p:spPr>
            <p:txBody>
              <a:bodyPr/>
              <a:lstStyle/>
              <a:p>
                <a:r>
                  <a:rPr lang="en-US">
                    <a:noFill/>
                  </a:rPr>
                  <a:t> </a:t>
                </a:r>
              </a:p>
            </p:txBody>
          </p:sp>
        </mc:Fallback>
      </mc:AlternateContent>
      <p:sp>
        <p:nvSpPr>
          <p:cNvPr id="15" name="TextBox 14"/>
          <p:cNvSpPr txBox="1"/>
          <p:nvPr/>
        </p:nvSpPr>
        <p:spPr>
          <a:xfrm>
            <a:off x="8001000" y="3921913"/>
            <a:ext cx="559769" cy="369332"/>
          </a:xfrm>
          <a:prstGeom prst="rect">
            <a:avLst/>
          </a:prstGeom>
          <a:noFill/>
        </p:spPr>
        <p:txBody>
          <a:bodyPr wrap="none" rtlCol="0">
            <a:spAutoFit/>
          </a:bodyPr>
          <a:lstStyle/>
          <a:p>
            <a:r>
              <a:rPr lang="en-US" dirty="0"/>
              <a:t>(</a:t>
            </a:r>
            <a:r>
              <a:rPr lang="en-US" altLang="zh-CN" dirty="0"/>
              <a:t>64</a:t>
            </a:r>
            <a:r>
              <a:rPr lang="en-US" dirty="0"/>
              <a:t>)</a:t>
            </a:r>
          </a:p>
        </p:txBody>
      </p:sp>
      <p:sp>
        <p:nvSpPr>
          <p:cNvPr id="7" name="Rectangle 6"/>
          <p:cNvSpPr/>
          <p:nvPr/>
        </p:nvSpPr>
        <p:spPr>
          <a:xfrm>
            <a:off x="304800" y="4293873"/>
            <a:ext cx="8763000" cy="430887"/>
          </a:xfrm>
          <a:prstGeom prst="rect">
            <a:avLst/>
          </a:prstGeom>
        </p:spPr>
        <p:txBody>
          <a:bodyPr wrap="square">
            <a:spAutoFit/>
          </a:bodyPr>
          <a:lstStyle/>
          <a:p>
            <a:r>
              <a:rPr lang="en-US" sz="2200" dirty="0">
                <a:solidFill>
                  <a:srgbClr val="000000"/>
                </a:solidFill>
              </a:rPr>
              <a:t>Substitute Equation (64) into Equation (61):</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2438400" y="4916058"/>
                <a:ext cx="9677399" cy="489621"/>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altLang="zh-CN" sz="2000" b="0" i="1" smtClean="0">
                            <a:latin typeface="Cambria Math" panose="02040503050406030204" pitchFamily="18" charset="0"/>
                          </a:rPr>
                          <m:t>𝑑𝑟𝑜𝑝</m:t>
                        </m:r>
                      </m:sub>
                    </m:sSub>
                    <m:r>
                      <a:rPr lang="en-US" sz="2000" i="1">
                        <a:latin typeface="Cambria Math" panose="02040503050406030204" pitchFamily="18" charset="0"/>
                      </a:rPr>
                      <m:t>=</m:t>
                    </m:r>
                    <m:r>
                      <a:rPr lang="en-US" sz="2000" b="0" i="1" smtClean="0">
                        <a:latin typeface="Cambria Math" panose="02040503050406030204" pitchFamily="18" charset="0"/>
                      </a:rPr>
                      <m:t>𝑅𝑒</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f>
                              <m:fPr>
                                <m:ctrlPr>
                                  <a:rPr lang="en-US" sz="2000" i="1" smtClean="0">
                                    <a:latin typeface="Cambria Math" panose="02040503050406030204" pitchFamily="18" charset="0"/>
                                  </a:rPr>
                                </m:ctrlPr>
                              </m:fPr>
                              <m:num>
                                <m:r>
                                  <a:rPr lang="en-US" altLang="zh-CN" sz="2000" b="0" i="1" smtClean="0">
                                    <a:latin typeface="Cambria Math" panose="02040503050406030204" pitchFamily="18" charset="0"/>
                                  </a:rPr>
                                  <m:t>0+2</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i="1">
                                        <a:latin typeface="Cambria Math" panose="02040503050406030204" pitchFamily="18" charset="0"/>
                                      </a:rPr>
                                      <m:t>2</m:t>
                                    </m:r>
                                  </m:sub>
                                </m:sSub>
                              </m:num>
                              <m:den>
                                <m:r>
                                  <a:rPr lang="en-US" sz="2000" b="0" i="1" smtClean="0">
                                    <a:latin typeface="Cambria Math" panose="02040503050406030204" pitchFamily="18" charset="0"/>
                                  </a:rPr>
                                  <m:t>3∗</m:t>
                                </m:r>
                                <m:d>
                                  <m:dPr>
                                    <m:ctrlPr>
                                      <a:rPr lang="en-US" sz="2000" b="0" i="1" smtClean="0">
                                        <a:latin typeface="Cambria Math" panose="02040503050406030204" pitchFamily="18" charset="0"/>
                                      </a:rPr>
                                    </m:ctrlPr>
                                  </m:dPr>
                                  <m:e>
                                    <m:r>
                                      <a:rPr lang="en-US" altLang="zh-CN" sz="2000" b="0" i="1" smtClean="0">
                                        <a:latin typeface="Cambria Math" panose="02040503050406030204" pitchFamily="18" charset="0"/>
                                      </a:rPr>
                                      <m:t>0+</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i="1">
                                            <a:latin typeface="Cambria Math" panose="02040503050406030204" pitchFamily="18" charset="0"/>
                                          </a:rPr>
                                          <m:t>2</m:t>
                                        </m:r>
                                      </m:sub>
                                    </m:sSub>
                                  </m:e>
                                </m:d>
                              </m:den>
                            </m:f>
                          </m:e>
                        </m:d>
                      </m:e>
                    </m:d>
                  </m:oMath>
                </a14:m>
                <a:r>
                  <a:rPr lang="en-US" sz="2200" dirty="0"/>
                  <a:t>=</a:t>
                </a:r>
                <a14:m>
                  <m:oMath xmlns:m="http://schemas.openxmlformats.org/officeDocument/2006/math">
                    <m:r>
                      <a:rPr lang="en-US" sz="2000" i="1">
                        <a:latin typeface="Cambria Math" panose="02040503050406030204" pitchFamily="18" charset="0"/>
                      </a:rPr>
                      <m:t>𝑅𝑒</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b="0" i="1" smtClean="0">
                                <a:latin typeface="Cambria Math" panose="02040503050406030204" pitchFamily="18" charset="0"/>
                              </a:rPr>
                              <m:t>2</m:t>
                            </m:r>
                          </m:num>
                          <m:den>
                            <m:r>
                              <a:rPr lang="en-US" altLang="zh-CN" sz="2000" b="0" i="1" smtClean="0">
                                <a:latin typeface="Cambria Math" panose="02040503050406030204" pitchFamily="18" charset="0"/>
                              </a:rPr>
                              <m:t>3</m:t>
                            </m:r>
                          </m:den>
                        </m:f>
                        <m:r>
                          <a:rPr lang="en-US" altLang="zh-CN" sz="2000" b="0" i="1" smtClean="0">
                            <a:latin typeface="Cambria Math" panose="02040503050406030204" pitchFamily="18" charset="0"/>
                          </a:rPr>
                          <m:t>∗</m:t>
                        </m:r>
                        <m:r>
                          <a:rPr lang="en-US" sz="2000" i="1">
                            <a:latin typeface="Cambria Math" panose="02040503050406030204" pitchFamily="18" charset="0"/>
                          </a:rPr>
                          <m:t>𝑍</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e>
                    </m:d>
                  </m:oMath>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438400" y="4916058"/>
                <a:ext cx="9677399" cy="489621"/>
              </a:xfrm>
              <a:prstGeom prst="rect">
                <a:avLst/>
              </a:prstGeom>
              <a:blipFill>
                <a:blip r:embed="rId4"/>
                <a:stretch>
                  <a:fillRect t="-7407" b="-12346"/>
                </a:stretch>
              </a:blipFill>
            </p:spPr>
            <p:txBody>
              <a:bodyPr/>
              <a:lstStyle/>
              <a:p>
                <a:r>
                  <a:rPr lang="en-US">
                    <a:noFill/>
                  </a:rPr>
                  <a:t> </a:t>
                </a:r>
              </a:p>
            </p:txBody>
          </p:sp>
        </mc:Fallback>
      </mc:AlternateContent>
      <p:sp>
        <p:nvSpPr>
          <p:cNvPr id="19" name="TextBox 18"/>
          <p:cNvSpPr txBox="1"/>
          <p:nvPr/>
        </p:nvSpPr>
        <p:spPr>
          <a:xfrm>
            <a:off x="8000999" y="4891839"/>
            <a:ext cx="559769" cy="369332"/>
          </a:xfrm>
          <a:prstGeom prst="rect">
            <a:avLst/>
          </a:prstGeom>
          <a:noFill/>
        </p:spPr>
        <p:txBody>
          <a:bodyPr wrap="none" rtlCol="0">
            <a:spAutoFit/>
          </a:bodyPr>
          <a:lstStyle/>
          <a:p>
            <a:r>
              <a:rPr lang="en-US" dirty="0"/>
              <a:t>(</a:t>
            </a:r>
            <a:r>
              <a:rPr lang="en-US" altLang="zh-CN" dirty="0"/>
              <a:t>65</a:t>
            </a:r>
            <a:r>
              <a:rPr lang="en-US" dirty="0"/>
              <a:t>)</a:t>
            </a:r>
          </a:p>
        </p:txBody>
      </p:sp>
      <p:sp>
        <p:nvSpPr>
          <p:cNvPr id="9" name="Rectangle 8"/>
          <p:cNvSpPr/>
          <p:nvPr/>
        </p:nvSpPr>
        <p:spPr>
          <a:xfrm>
            <a:off x="343612" y="5665113"/>
            <a:ext cx="9296400" cy="430887"/>
          </a:xfrm>
          <a:prstGeom prst="rect">
            <a:avLst/>
          </a:prstGeom>
        </p:spPr>
        <p:txBody>
          <a:bodyPr wrap="square">
            <a:spAutoFit/>
          </a:bodyPr>
          <a:lstStyle/>
          <a:p>
            <a:r>
              <a:rPr lang="en-US" sz="2200" dirty="0"/>
              <a:t>Equation (65) is the same as was derived for the triangular area.</a:t>
            </a:r>
          </a:p>
        </p:txBody>
      </p:sp>
      <p:sp>
        <p:nvSpPr>
          <p:cNvPr id="16" name="Text Placeholder 4">
            <a:extLst>
              <a:ext uri="{FF2B5EF4-FFF2-40B4-BE49-F238E27FC236}">
                <a16:creationId xmlns:a16="http://schemas.microsoft.com/office/drawing/2014/main" id="{417404AF-D9E6-40F3-B91A-014D285A192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496114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673423"/>
            <a:ext cx="65" cy="307777"/>
          </a:xfrm>
          <a:prstGeom prst="rect">
            <a:avLst/>
          </a:prstGeom>
          <a:noFill/>
        </p:spPr>
        <p:txBody>
          <a:bodyPr wrap="none" lIns="0" tIns="0" rIns="0" bIns="0" rtlCol="0">
            <a:spAutoFit/>
          </a:bodyPr>
          <a:lstStyle/>
          <a:p>
            <a:endParaRPr lang="en-US" sz="2000" dirty="0"/>
          </a:p>
        </p:txBody>
      </p:sp>
      <p:sp>
        <p:nvSpPr>
          <p:cNvPr id="28" name="TextBox 27"/>
          <p:cNvSpPr txBox="1"/>
          <p:nvPr/>
        </p:nvSpPr>
        <p:spPr>
          <a:xfrm>
            <a:off x="3704896" y="1673423"/>
            <a:ext cx="65" cy="307777"/>
          </a:xfrm>
          <a:prstGeom prst="rect">
            <a:avLst/>
          </a:prstGeom>
          <a:noFill/>
        </p:spPr>
        <p:txBody>
          <a:bodyPr wrap="none" lIns="0" tIns="0" rIns="0" bIns="0" rtlCol="0">
            <a:spAutoFit/>
          </a:bodyPr>
          <a:lstStyle/>
          <a:p>
            <a:endParaRPr lang="en-US" sz="2000" dirty="0"/>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65</a:t>
            </a:fld>
            <a:endParaRPr lang="en-US"/>
          </a:p>
        </p:txBody>
      </p:sp>
      <p:sp>
        <p:nvSpPr>
          <p:cNvPr id="4" name="Rectangle 3"/>
          <p:cNvSpPr/>
          <p:nvPr/>
        </p:nvSpPr>
        <p:spPr>
          <a:xfrm>
            <a:off x="336331" y="2061746"/>
            <a:ext cx="8763000" cy="1015663"/>
          </a:xfrm>
          <a:prstGeom prst="rect">
            <a:avLst/>
          </a:prstGeom>
        </p:spPr>
        <p:txBody>
          <a:bodyPr wrap="square">
            <a:spAutoFit/>
          </a:bodyPr>
          <a:lstStyle/>
          <a:p>
            <a:r>
              <a:rPr lang="en-US" sz="2000" dirty="0">
                <a:solidFill>
                  <a:srgbClr val="000000"/>
                </a:solidFill>
              </a:rPr>
              <a:t>The total three-phase power loss down the line segment can be developed by starting with the derived current in the incremental segment as given by Equation (58). The three-phase power loss in the incremental segment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990600" y="1282731"/>
                <a:ext cx="6444393" cy="69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num>
                        <m:den>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𝑙</m:t>
                          </m:r>
                        </m:den>
                      </m:f>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𝑙</m:t>
                          </m:r>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𝑙</m:t>
                              </m:r>
                            </m:den>
                          </m:f>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b="0" i="1" smtClean="0">
                              <a:latin typeface="Cambria Math" panose="02040503050406030204" pitchFamily="18" charset="0"/>
                            </a:rPr>
                            <m:t>2</m:t>
                          </m:r>
                        </m:sub>
                      </m:sSub>
                      <m:r>
                        <a:rPr lang="en-US" sz="2000" b="0" i="1" smtClean="0">
                          <a:latin typeface="Cambria Math" panose="02040503050406030204" pitchFamily="18" charset="0"/>
                        </a:rPr>
                        <m:t>]</m:t>
                      </m:r>
                    </m:oMath>
                  </m:oMathPara>
                </a14:m>
                <a:endParaRPr lang="en-US" sz="2000" b="0" dirty="0"/>
              </a:p>
            </p:txBody>
          </p:sp>
        </mc:Choice>
        <mc:Fallback xmlns="">
          <p:sp>
            <p:nvSpPr>
              <p:cNvPr id="20" name="TextBox 19"/>
              <p:cNvSpPr txBox="1">
                <a:spLocks noRot="1" noChangeAspect="1" noMove="1" noResize="1" noEditPoints="1" noAdjustHandles="1" noChangeArrowheads="1" noChangeShapeType="1" noTextEdit="1"/>
              </p:cNvSpPr>
              <p:nvPr/>
            </p:nvSpPr>
            <p:spPr>
              <a:xfrm>
                <a:off x="990600" y="1282731"/>
                <a:ext cx="6444393" cy="697692"/>
              </a:xfrm>
              <a:prstGeom prst="rect">
                <a:avLst/>
              </a:prstGeom>
              <a:blipFill>
                <a:blip r:embed="rId2"/>
                <a:stretch>
                  <a:fillRect/>
                </a:stretch>
              </a:blipFill>
            </p:spPr>
            <p:txBody>
              <a:bodyPr/>
              <a:lstStyle/>
              <a:p>
                <a:r>
                  <a:rPr lang="en-US">
                    <a:noFill/>
                  </a:rPr>
                  <a:t> </a:t>
                </a:r>
              </a:p>
            </p:txBody>
          </p:sp>
        </mc:Fallback>
      </mc:AlternateContent>
      <p:sp>
        <p:nvSpPr>
          <p:cNvPr id="21" name="TextBox 20"/>
          <p:cNvSpPr txBox="1"/>
          <p:nvPr/>
        </p:nvSpPr>
        <p:spPr>
          <a:xfrm>
            <a:off x="8063711" y="1481824"/>
            <a:ext cx="611065" cy="400110"/>
          </a:xfrm>
          <a:prstGeom prst="rect">
            <a:avLst/>
          </a:prstGeom>
          <a:noFill/>
        </p:spPr>
        <p:txBody>
          <a:bodyPr wrap="none" rtlCol="0">
            <a:spAutoFit/>
          </a:bodyPr>
          <a:lstStyle/>
          <a:p>
            <a:r>
              <a:rPr lang="en-US" sz="2000" dirty="0"/>
              <a:t>(</a:t>
            </a:r>
            <a:r>
              <a:rPr lang="en-US" altLang="zh-CN" sz="2000" dirty="0"/>
              <a:t>58</a:t>
            </a:r>
            <a:r>
              <a:rPr lang="en-US" sz="2000" dirty="0"/>
              <a:t>)</a:t>
            </a:r>
          </a:p>
        </p:txBody>
      </p:sp>
      <mc:AlternateContent xmlns:mc="http://schemas.openxmlformats.org/markup-compatibility/2006" xmlns:a14="http://schemas.microsoft.com/office/drawing/2010/main">
        <mc:Choice Requires="a14">
          <p:sp>
            <p:nvSpPr>
              <p:cNvPr id="22" name="TextBox 21"/>
              <p:cNvSpPr txBox="1"/>
              <p:nvPr/>
            </p:nvSpPr>
            <p:spPr>
              <a:xfrm>
                <a:off x="-95919" y="3283859"/>
                <a:ext cx="967739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𝑑</m:t>
                      </m:r>
                      <m:r>
                        <a:rPr lang="en-US" sz="1800" b="0" i="1" smtClean="0">
                          <a:latin typeface="Cambria Math" panose="02040503050406030204" pitchFamily="18" charset="0"/>
                        </a:rPr>
                        <m:t>𝑝</m:t>
                      </m:r>
                      <m:r>
                        <a:rPr lang="en-US" sz="1800" b="0" i="1" smtClean="0">
                          <a:latin typeface="Cambria Math" panose="02040503050406030204" pitchFamily="18" charset="0"/>
                        </a:rPr>
                        <m:t>=3∗</m:t>
                      </m:r>
                      <m:r>
                        <a:rPr lang="en-US" sz="1800" b="0" i="1" smtClean="0">
                          <a:latin typeface="Cambria Math" panose="02040503050406030204" pitchFamily="18" charset="0"/>
                        </a:rPr>
                        <m:t>𝑟</m:t>
                      </m:r>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𝑖</m:t>
                          </m:r>
                        </m:e>
                        <m:sup>
                          <m:r>
                            <a:rPr lang="en-US" sz="1800" i="1">
                              <a:latin typeface="Cambria Math" panose="02040503050406030204" pitchFamily="18" charset="0"/>
                            </a:rPr>
                            <m:t>2</m:t>
                          </m:r>
                        </m:sup>
                      </m:sSup>
                      <m:r>
                        <a:rPr lang="en-US" sz="1800" i="1">
                          <a:latin typeface="Cambria Math" panose="02040503050406030204" pitchFamily="18" charset="0"/>
                        </a:rPr>
                        <m:t>𝑑𝑥</m:t>
                      </m:r>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95919" y="3283859"/>
                <a:ext cx="9677399" cy="276999"/>
              </a:xfrm>
              <a:prstGeom prst="rect">
                <a:avLst/>
              </a:prstGeom>
              <a:blipFill>
                <a:blip r:embed="rId3"/>
                <a:stretch>
                  <a:fillRect t="-2222" b="-28889"/>
                </a:stretch>
              </a:blipFill>
            </p:spPr>
            <p:txBody>
              <a:bodyPr/>
              <a:lstStyle/>
              <a:p>
                <a:r>
                  <a:rPr lang="en-US">
                    <a:noFill/>
                  </a:rPr>
                  <a:t> </a:t>
                </a:r>
              </a:p>
            </p:txBody>
          </p:sp>
        </mc:Fallback>
      </mc:AlternateContent>
      <p:sp>
        <p:nvSpPr>
          <p:cNvPr id="23" name="TextBox 22"/>
          <p:cNvSpPr txBox="1"/>
          <p:nvPr/>
        </p:nvSpPr>
        <p:spPr>
          <a:xfrm>
            <a:off x="8063711" y="3219450"/>
            <a:ext cx="611065" cy="400110"/>
          </a:xfrm>
          <a:prstGeom prst="rect">
            <a:avLst/>
          </a:prstGeom>
          <a:noFill/>
        </p:spPr>
        <p:txBody>
          <a:bodyPr wrap="none" rtlCol="0">
            <a:spAutoFit/>
          </a:bodyPr>
          <a:lstStyle/>
          <a:p>
            <a:r>
              <a:rPr lang="en-US" sz="2000" dirty="0"/>
              <a:t>(</a:t>
            </a:r>
            <a:r>
              <a:rPr lang="en-US" altLang="zh-CN" sz="2000" dirty="0"/>
              <a:t>66</a:t>
            </a:r>
            <a:r>
              <a:rPr lang="en-US" sz="2000" dirty="0"/>
              <a:t>)</a:t>
            </a:r>
          </a:p>
        </p:txBody>
      </p:sp>
      <p:sp>
        <p:nvSpPr>
          <p:cNvPr id="11" name="Rectangle 10"/>
          <p:cNvSpPr/>
          <p:nvPr/>
        </p:nvSpPr>
        <p:spPr>
          <a:xfrm>
            <a:off x="338945" y="3638490"/>
            <a:ext cx="8807669" cy="400110"/>
          </a:xfrm>
          <a:prstGeom prst="rect">
            <a:avLst/>
          </a:prstGeom>
        </p:spPr>
        <p:txBody>
          <a:bodyPr wrap="square">
            <a:spAutoFit/>
          </a:bodyPr>
          <a:lstStyle/>
          <a:p>
            <a:r>
              <a:rPr lang="en-US" sz="2000" dirty="0">
                <a:solidFill>
                  <a:srgbClr val="000000"/>
                </a:solidFill>
              </a:rPr>
              <a:t>The total three-phase power loss down the line segment is then</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4" name="TextBox 23"/>
              <p:cNvSpPr txBox="1"/>
              <p:nvPr/>
            </p:nvSpPr>
            <p:spPr>
              <a:xfrm>
                <a:off x="-118254" y="4038600"/>
                <a:ext cx="9677399" cy="8405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𝑙𝑜𝑠𝑠</m:t>
                          </m:r>
                        </m:sub>
                      </m:sSub>
                      <m:r>
                        <a:rPr lang="en-US" sz="1800" b="0" i="1" smtClean="0">
                          <a:latin typeface="Cambria Math" panose="02040503050406030204" pitchFamily="18" charset="0"/>
                        </a:rPr>
                        <m:t>=3∗</m:t>
                      </m:r>
                      <m:r>
                        <a:rPr lang="en-US" sz="1800" b="0" i="1" smtClean="0">
                          <a:latin typeface="Cambria Math" panose="02040503050406030204" pitchFamily="18" charset="0"/>
                        </a:rPr>
                        <m:t>𝑟</m:t>
                      </m:r>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r>
                            <m:rPr>
                              <m:brk m:alnAt="24"/>
                            </m:rPr>
                            <a:rPr lang="en-US" sz="1800" b="0" i="1" smtClean="0">
                              <a:latin typeface="Cambria Math" panose="02040503050406030204" pitchFamily="18" charset="0"/>
                            </a:rPr>
                            <m:t>0</m:t>
                          </m:r>
                        </m:sub>
                        <m:sup>
                          <m:r>
                            <a:rPr lang="en-US" sz="1800" b="0" i="1" smtClean="0">
                              <a:latin typeface="Cambria Math" panose="02040503050406030204" pitchFamily="18" charset="0"/>
                            </a:rPr>
                            <m:t>𝑙</m:t>
                          </m:r>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𝑖</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𝑑𝑥</m:t>
                          </m:r>
                        </m:e>
                      </m:nary>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18254" y="4038600"/>
                <a:ext cx="9677399" cy="840551"/>
              </a:xfrm>
              <a:prstGeom prst="rect">
                <a:avLst/>
              </a:prstGeom>
              <a:blipFill>
                <a:blip r:embed="rId4"/>
                <a:stretch>
                  <a:fillRect/>
                </a:stretch>
              </a:blipFill>
            </p:spPr>
            <p:txBody>
              <a:bodyPr/>
              <a:lstStyle/>
              <a:p>
                <a:r>
                  <a:rPr lang="en-US">
                    <a:noFill/>
                  </a:rPr>
                  <a:t> </a:t>
                </a:r>
              </a:p>
            </p:txBody>
          </p:sp>
        </mc:Fallback>
      </mc:AlternateContent>
      <p:sp>
        <p:nvSpPr>
          <p:cNvPr id="25" name="TextBox 24"/>
          <p:cNvSpPr txBox="1"/>
          <p:nvPr/>
        </p:nvSpPr>
        <p:spPr>
          <a:xfrm>
            <a:off x="8066326" y="4279225"/>
            <a:ext cx="611065" cy="400110"/>
          </a:xfrm>
          <a:prstGeom prst="rect">
            <a:avLst/>
          </a:prstGeom>
          <a:noFill/>
        </p:spPr>
        <p:txBody>
          <a:bodyPr wrap="none" rtlCol="0">
            <a:spAutoFit/>
          </a:bodyPr>
          <a:lstStyle/>
          <a:p>
            <a:r>
              <a:rPr lang="en-US" sz="2000" dirty="0"/>
              <a:t>(</a:t>
            </a:r>
            <a:r>
              <a:rPr lang="en-US" altLang="zh-CN" sz="2000" dirty="0"/>
              <a:t>67</a:t>
            </a:r>
            <a:r>
              <a:rPr lang="en-US" sz="2000" dirty="0"/>
              <a:t>)</a:t>
            </a:r>
          </a:p>
        </p:txBody>
      </p:sp>
      <p:sp>
        <p:nvSpPr>
          <p:cNvPr id="12" name="Rectangle 11"/>
          <p:cNvSpPr/>
          <p:nvPr/>
        </p:nvSpPr>
        <p:spPr>
          <a:xfrm>
            <a:off x="346011" y="4876800"/>
            <a:ext cx="8763000" cy="400110"/>
          </a:xfrm>
          <a:prstGeom prst="rect">
            <a:avLst/>
          </a:prstGeom>
        </p:spPr>
        <p:txBody>
          <a:bodyPr wrap="square">
            <a:spAutoFit/>
          </a:bodyPr>
          <a:lstStyle/>
          <a:p>
            <a:r>
              <a:rPr lang="en-US" sz="2000" dirty="0">
                <a:solidFill>
                  <a:srgbClr val="000000"/>
                </a:solidFill>
              </a:rPr>
              <a:t>Substitute Equation (58) into Equation (67) and simplify:</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6" name="TextBox 25"/>
              <p:cNvSpPr txBox="1"/>
              <p:nvPr/>
            </p:nvSpPr>
            <p:spPr>
              <a:xfrm>
                <a:off x="228600" y="5229497"/>
                <a:ext cx="7924800" cy="8405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𝑙𝑜𝑠𝑠</m:t>
                          </m:r>
                        </m:sub>
                      </m:sSub>
                      <m:r>
                        <a:rPr lang="en-US" sz="1800" b="0" i="1" smtClean="0">
                          <a:latin typeface="Cambria Math" panose="02040503050406030204" pitchFamily="18" charset="0"/>
                        </a:rPr>
                        <m:t>=3∗</m:t>
                      </m:r>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𝑟</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begChr m:val="|"/>
                                  <m:endChr m:val="|"/>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altLang="zh-CN" sz="1800" i="1">
                                          <a:latin typeface="Cambria Math" panose="02040503050406030204" pitchFamily="18" charset="0"/>
                                        </a:rPr>
                                        <m:t>𝑇</m:t>
                                      </m:r>
                                    </m:sub>
                                  </m:sSub>
                                </m:e>
                              </m:d>
                            </m:e>
                            <m:sup>
                              <m:r>
                                <a:rPr lang="en-US" sz="1800" b="0" i="1" smtClean="0">
                                  <a:latin typeface="Cambria Math" panose="02040503050406030204" pitchFamily="18" charset="0"/>
                                </a:rPr>
                                <m:t>2</m:t>
                              </m:r>
                            </m:sup>
                          </m:sSup>
                        </m:num>
                        <m:den>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2</m:t>
                                  </m:r>
                                </m:sub>
                              </m:sSub>
                            </m:e>
                          </m:d>
                          <m:r>
                            <a:rPr lang="en-US" sz="1800" i="1">
                              <a:latin typeface="Cambria Math" panose="02040503050406030204" pitchFamily="18" charset="0"/>
                            </a:rPr>
                            <m:t>∗</m:t>
                          </m:r>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𝑙</m:t>
                              </m:r>
                            </m:e>
                            <m:sup>
                              <m:r>
                                <a:rPr lang="en-US" sz="1800" b="0" i="1" smtClean="0">
                                  <a:latin typeface="Cambria Math" panose="02040503050406030204" pitchFamily="18" charset="0"/>
                                </a:rPr>
                                <m:t>2</m:t>
                              </m:r>
                            </m:sup>
                          </m:sSup>
                        </m:den>
                      </m:f>
                      <m:r>
                        <a:rPr lang="en-US" sz="1800" b="0" i="1" smtClean="0">
                          <a:latin typeface="Cambria Math" panose="02040503050406030204" pitchFamily="18" charset="0"/>
                        </a:rPr>
                        <m:t>∗</m:t>
                      </m:r>
                      <m:nary>
                        <m:naryPr>
                          <m:limLoc m:val="undOvr"/>
                          <m:ctrlPr>
                            <a:rPr lang="en-US" sz="1800" b="0" i="1" smtClean="0">
                              <a:latin typeface="Cambria Math" panose="02040503050406030204" pitchFamily="18" charset="0"/>
                            </a:rPr>
                          </m:ctrlPr>
                        </m:naryPr>
                        <m:sub>
                          <m:r>
                            <m:rPr>
                              <m:brk m:alnAt="24"/>
                            </m:rPr>
                            <a:rPr lang="en-US" sz="1800" b="0" i="1" smtClean="0">
                              <a:latin typeface="Cambria Math" panose="02040503050406030204" pitchFamily="18" charset="0"/>
                            </a:rPr>
                            <m:t>0</m:t>
                          </m:r>
                        </m:sub>
                        <m:sup>
                          <m:r>
                            <a:rPr lang="en-US" sz="1800" b="0" i="1" smtClean="0">
                              <a:latin typeface="Cambria Math" panose="02040503050406030204" pitchFamily="18" charset="0"/>
                            </a:rPr>
                            <m:t>𝑙</m:t>
                          </m:r>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𝑙</m:t>
                                  </m:r>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2</m:t>
                                          </m:r>
                                        </m:sup>
                                      </m:sSup>
                                    </m:num>
                                    <m:den>
                                      <m:r>
                                        <a:rPr lang="en-US" sz="1800" i="1">
                                          <a:latin typeface="Cambria Math" panose="02040503050406030204" pitchFamily="18" charset="0"/>
                                        </a:rPr>
                                        <m:t>𝑙</m:t>
                                      </m:r>
                                    </m:den>
                                  </m:f>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+(1−</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2</m:t>
                                      </m:r>
                                    </m:sup>
                                  </m:sSup>
                                </m:num>
                                <m:den>
                                  <m:r>
                                    <a:rPr lang="en-US" sz="1800" i="1">
                                      <a:latin typeface="Cambria Math" panose="02040503050406030204" pitchFamily="18" charset="0"/>
                                    </a:rPr>
                                    <m:t>𝑙</m:t>
                                  </m:r>
                                </m:den>
                              </m:f>
                              <m:r>
                                <a:rPr lang="en-US" altLang="zh-CN" sz="1800" i="1">
                                  <a:latin typeface="Cambria Math" panose="02040503050406030204" pitchFamily="18" charset="0"/>
                                </a:rPr>
                                <m:t>)</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altLang="zh-CN" sz="1800" i="1">
                                      <a:latin typeface="Cambria Math" panose="02040503050406030204" pitchFamily="18" charset="0"/>
                                    </a:rPr>
                                    <m:t>2</m:t>
                                  </m:r>
                                </m:sub>
                              </m:sSub>
                              <m:r>
                                <a:rPr lang="en-US" sz="1800" b="0" i="1" smtClean="0">
                                  <a:latin typeface="Cambria Math" panose="02040503050406030204" pitchFamily="18" charset="0"/>
                                </a:rPr>
                                <m:t>]</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𝑑𝑥</m:t>
                          </m:r>
                        </m:e>
                      </m:nary>
                    </m:oMath>
                  </m:oMathPara>
                </a14:m>
                <a:endParaRPr lang="en-US"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28600" y="5229497"/>
                <a:ext cx="7924800" cy="840551"/>
              </a:xfrm>
              <a:prstGeom prst="rect">
                <a:avLst/>
              </a:prstGeom>
              <a:blipFill>
                <a:blip r:embed="rId5"/>
                <a:stretch>
                  <a:fillRect/>
                </a:stretch>
              </a:blipFill>
            </p:spPr>
            <p:txBody>
              <a:bodyPr/>
              <a:lstStyle/>
              <a:p>
                <a:r>
                  <a:rPr lang="en-US">
                    <a:noFill/>
                  </a:rPr>
                  <a:t> </a:t>
                </a:r>
              </a:p>
            </p:txBody>
          </p:sp>
        </mc:Fallback>
      </mc:AlternateContent>
      <p:sp>
        <p:nvSpPr>
          <p:cNvPr id="29" name="TextBox 28"/>
          <p:cNvSpPr txBox="1"/>
          <p:nvPr/>
        </p:nvSpPr>
        <p:spPr>
          <a:xfrm>
            <a:off x="8077200" y="5467290"/>
            <a:ext cx="611065" cy="400110"/>
          </a:xfrm>
          <a:prstGeom prst="rect">
            <a:avLst/>
          </a:prstGeom>
          <a:noFill/>
        </p:spPr>
        <p:txBody>
          <a:bodyPr wrap="none" rtlCol="0">
            <a:spAutoFit/>
          </a:bodyPr>
          <a:lstStyle/>
          <a:p>
            <a:r>
              <a:rPr lang="en-US" sz="2000" dirty="0"/>
              <a:t>(</a:t>
            </a:r>
            <a:r>
              <a:rPr lang="en-US" altLang="zh-CN" sz="2000" dirty="0"/>
              <a:t>68</a:t>
            </a:r>
            <a:r>
              <a:rPr lang="en-US" sz="2000" dirty="0"/>
              <a:t>)</a:t>
            </a:r>
          </a:p>
        </p:txBody>
      </p:sp>
      <p:sp>
        <p:nvSpPr>
          <p:cNvPr id="17" name="Text Placeholder 4">
            <a:extLst>
              <a:ext uri="{FF2B5EF4-FFF2-40B4-BE49-F238E27FC236}">
                <a16:creationId xmlns:a16="http://schemas.microsoft.com/office/drawing/2014/main" id="{702DA232-5125-4494-BAC5-4BED100E897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015768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634795"/>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1634795"/>
            <a:ext cx="65" cy="276999"/>
          </a:xfrm>
          <a:prstGeom prst="rect">
            <a:avLst/>
          </a:prstGeom>
          <a:noFill/>
        </p:spPr>
        <p:txBody>
          <a:bodyPr wrap="none" lIns="0" tIns="0" rIns="0" bIns="0" rtlCol="0">
            <a:spAutoFit/>
          </a:bodyPr>
          <a:lstStyle/>
          <a:p>
            <a:endParaRPr lang="en-US" dirty="0"/>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66</a:t>
            </a:fld>
            <a:endParaRPr lang="en-US"/>
          </a:p>
        </p:txBody>
      </p:sp>
      <mc:AlternateContent xmlns:mc="http://schemas.openxmlformats.org/markup-compatibility/2006" xmlns:a14="http://schemas.microsoft.com/office/drawing/2010/main">
        <mc:Choice Requires="a14">
          <p:sp>
            <p:nvSpPr>
              <p:cNvPr id="26" name="TextBox 25"/>
              <p:cNvSpPr txBox="1"/>
              <p:nvPr/>
            </p:nvSpPr>
            <p:spPr>
              <a:xfrm>
                <a:off x="-228600" y="2844332"/>
                <a:ext cx="9677399" cy="6888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𝑷</m:t>
                          </m:r>
                        </m:e>
                        <m:sub>
                          <m:r>
                            <a:rPr lang="en-US" sz="2000" b="1" i="1" smtClean="0">
                              <a:latin typeface="Cambria Math" panose="02040503050406030204" pitchFamily="18" charset="0"/>
                            </a:rPr>
                            <m:t>𝒍𝒐𝒔𝒔</m:t>
                          </m:r>
                        </m:sub>
                      </m:sSub>
                      <m:r>
                        <a:rPr lang="en-US" sz="2000" b="1" i="1" smtClean="0">
                          <a:latin typeface="Cambria Math" panose="02040503050406030204" pitchFamily="18" charset="0"/>
                        </a:rPr>
                        <m:t>=</m:t>
                      </m:r>
                      <m:r>
                        <a:rPr lang="en-US" sz="2000" b="1" i="1" smtClean="0">
                          <a:latin typeface="Cambria Math" panose="02040503050406030204" pitchFamily="18" charset="0"/>
                        </a:rPr>
                        <m:t>𝟑</m:t>
                      </m:r>
                      <m:r>
                        <a:rPr lang="en-US" sz="2000" b="1" i="1" smtClean="0">
                          <a:latin typeface="Cambria Math" panose="02040503050406030204" pitchFamily="18" charset="0"/>
                        </a:rPr>
                        <m:t>∗{</m:t>
                      </m:r>
                      <m:r>
                        <a:rPr lang="en-US" sz="2000" b="1" i="1" smtClean="0">
                          <a:latin typeface="Cambria Math" panose="02040503050406030204" pitchFamily="18" charset="0"/>
                        </a:rPr>
                        <m:t>𝑹</m:t>
                      </m:r>
                      <m:r>
                        <a:rPr lang="en-US" sz="2000" b="1" i="1" smtClean="0">
                          <a:latin typeface="Cambria Math" panose="02040503050406030204" pitchFamily="18" charset="0"/>
                        </a:rPr>
                        <m:t>∗</m:t>
                      </m:r>
                      <m:sSup>
                        <m:sSupPr>
                          <m:ctrlPr>
                            <a:rPr lang="en-US" sz="2000" b="1" i="1">
                              <a:latin typeface="Cambria Math" panose="02040503050406030204" pitchFamily="18" charset="0"/>
                            </a:rPr>
                          </m:ctrlPr>
                        </m:sSupPr>
                        <m:e>
                          <m:d>
                            <m:dPr>
                              <m:begChr m:val="|"/>
                              <m:endChr m:val="|"/>
                              <m:ctrlPr>
                                <a:rPr lang="en-US" sz="2000" b="1" i="1">
                                  <a:latin typeface="Cambria Math" panose="02040503050406030204" pitchFamily="18" charset="0"/>
                                </a:rPr>
                              </m:ctrlPr>
                            </m:dPr>
                            <m:e>
                              <m:sSub>
                                <m:sSubPr>
                                  <m:ctrlPr>
                                    <a:rPr lang="en-US" sz="2000" b="1" i="1">
                                      <a:latin typeface="Cambria Math" panose="02040503050406030204" pitchFamily="18" charset="0"/>
                                    </a:rPr>
                                  </m:ctrlPr>
                                </m:sSubPr>
                                <m:e>
                                  <m:r>
                                    <a:rPr lang="en-US" sz="2000" b="1" i="1">
                                      <a:latin typeface="Cambria Math" panose="02040503050406030204" pitchFamily="18" charset="0"/>
                                    </a:rPr>
                                    <m:t>𝑰</m:t>
                                  </m:r>
                                </m:e>
                                <m:sub>
                                  <m:r>
                                    <a:rPr lang="en-US" altLang="zh-CN" sz="2000" b="1" i="1">
                                      <a:latin typeface="Cambria Math" panose="02040503050406030204" pitchFamily="18" charset="0"/>
                                    </a:rPr>
                                    <m:t>𝑻</m:t>
                                  </m:r>
                                </m:sub>
                              </m:sSub>
                            </m:e>
                          </m:d>
                        </m:e>
                        <m:sup>
                          <m:r>
                            <a:rPr lang="en-US" sz="2000" b="1" i="1">
                              <a:latin typeface="Cambria Math" panose="02040503050406030204" pitchFamily="18" charset="0"/>
                            </a:rPr>
                            <m:t>𝟐</m:t>
                          </m:r>
                        </m:sup>
                      </m:sSup>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𝟖</m:t>
                          </m:r>
                          <m:sSubSup>
                            <m:sSubSupPr>
                              <m:ctrlPr>
                                <a:rPr lang="en-US" sz="2000" b="1" i="1" smtClean="0">
                                  <a:latin typeface="Cambria Math" panose="02040503050406030204" pitchFamily="18" charset="0"/>
                                </a:rPr>
                              </m:ctrlPr>
                            </m:sSubSupPr>
                            <m:e>
                              <m:r>
                                <a:rPr lang="en-US" sz="2000" b="1" i="1" smtClean="0">
                                  <a:latin typeface="Cambria Math" panose="02040503050406030204" pitchFamily="18" charset="0"/>
                                </a:rPr>
                                <m:t>𝒘</m:t>
                              </m:r>
                            </m:e>
                            <m:sub>
                              <m:r>
                                <a:rPr lang="en-US" sz="2000" b="1" i="1" smtClean="0">
                                  <a:latin typeface="Cambria Math" panose="02040503050406030204" pitchFamily="18" charset="0"/>
                                </a:rPr>
                                <m:t>𝟐</m:t>
                              </m:r>
                            </m:sub>
                            <m:sup>
                              <m:r>
                                <a:rPr lang="en-US" sz="2000" b="1" i="1" smtClean="0">
                                  <a:latin typeface="Cambria Math" panose="02040503050406030204" pitchFamily="18" charset="0"/>
                                </a:rPr>
                                <m:t>𝟐</m:t>
                              </m:r>
                            </m:sup>
                          </m:sSubSup>
                          <m:r>
                            <a:rPr lang="en-US" sz="2000" b="1" i="1" smtClean="0">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i="1" smtClean="0">
                                  <a:latin typeface="Cambria Math" panose="02040503050406030204" pitchFamily="18" charset="0"/>
                                </a:rPr>
                                <m:t>𝟗</m:t>
                              </m:r>
                              <m:r>
                                <a:rPr lang="en-US" altLang="zh-CN" sz="2000" b="1" i="1" smtClean="0">
                                  <a:latin typeface="Cambria Math" panose="02040503050406030204" pitchFamily="18" charset="0"/>
                                </a:rPr>
                                <m:t>∗</m:t>
                              </m:r>
                              <m:r>
                                <a:rPr lang="en-US" altLang="zh-CN" sz="2000" b="1" i="1">
                                  <a:latin typeface="Cambria Math" panose="02040503050406030204" pitchFamily="18" charset="0"/>
                                </a:rPr>
                                <m:t>𝒘</m:t>
                              </m:r>
                            </m:e>
                            <m:sub>
                              <m:r>
                                <a:rPr lang="en-US" altLang="zh-CN" sz="2000" b="1" i="1">
                                  <a:latin typeface="Cambria Math" panose="02040503050406030204" pitchFamily="18" charset="0"/>
                                </a:rPr>
                                <m:t>𝟏</m:t>
                              </m:r>
                            </m:sub>
                          </m:sSub>
                          <m:r>
                            <a:rPr lang="en-US" altLang="zh-CN" sz="2000" b="1" i="1" smtClean="0">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𝒘</m:t>
                              </m:r>
                            </m:e>
                            <m:sub>
                              <m:r>
                                <a:rPr lang="en-US" altLang="zh-CN" sz="2000" b="1" i="1">
                                  <a:latin typeface="Cambria Math" panose="02040503050406030204" pitchFamily="18" charset="0"/>
                                </a:rPr>
                                <m:t>𝟐</m:t>
                              </m:r>
                            </m:sub>
                          </m:sSub>
                          <m:r>
                            <a:rPr lang="en-US" altLang="zh-CN" sz="2000" b="1" i="1" smtClean="0">
                              <a:latin typeface="Cambria Math" panose="02040503050406030204" pitchFamily="18" charset="0"/>
                            </a:rPr>
                            <m:t>+</m:t>
                          </m:r>
                          <m:r>
                            <a:rPr lang="en-US" sz="2000" b="1" i="1" smtClean="0">
                              <a:latin typeface="Cambria Math" panose="02040503050406030204" pitchFamily="18" charset="0"/>
                            </a:rPr>
                            <m:t>𝟑</m:t>
                          </m:r>
                          <m:sSubSup>
                            <m:sSubSupPr>
                              <m:ctrlPr>
                                <a:rPr lang="en-US" sz="2000" b="1" i="1">
                                  <a:latin typeface="Cambria Math" panose="02040503050406030204" pitchFamily="18" charset="0"/>
                                </a:rPr>
                              </m:ctrlPr>
                            </m:sSubSupPr>
                            <m:e>
                              <m:r>
                                <a:rPr lang="en-US" sz="2000" b="1" i="1">
                                  <a:latin typeface="Cambria Math" panose="02040503050406030204" pitchFamily="18" charset="0"/>
                                </a:rPr>
                                <m:t>𝒘</m:t>
                              </m:r>
                            </m:e>
                            <m:sub>
                              <m:r>
                                <a:rPr lang="en-US" sz="2000" b="1" i="1" smtClean="0">
                                  <a:latin typeface="Cambria Math" panose="02040503050406030204" pitchFamily="18" charset="0"/>
                                </a:rPr>
                                <m:t>𝟏</m:t>
                              </m:r>
                            </m:sub>
                            <m:sup>
                              <m:r>
                                <a:rPr lang="en-US" sz="2000" b="1" i="1">
                                  <a:latin typeface="Cambria Math" panose="02040503050406030204" pitchFamily="18" charset="0"/>
                                </a:rPr>
                                <m:t>𝟐</m:t>
                              </m:r>
                            </m:sup>
                          </m:sSubSup>
                        </m:num>
                        <m:den>
                          <m:r>
                            <a:rPr lang="en-US" sz="2000" b="1" i="1" smtClean="0">
                              <a:latin typeface="Cambria Math" panose="02040503050406030204" pitchFamily="18" charset="0"/>
                            </a:rPr>
                            <m:t>𝟏𝟓</m:t>
                          </m:r>
                          <m:r>
                            <a:rPr lang="en-US" sz="2000" b="1" i="1">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1">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𝒘</m:t>
                                  </m:r>
                                </m:e>
                                <m:sub>
                                  <m:r>
                                    <a:rPr lang="en-US" altLang="zh-CN" sz="2000" b="1" i="1">
                                      <a:latin typeface="Cambria Math" panose="02040503050406030204" pitchFamily="18" charset="0"/>
                                    </a:rPr>
                                    <m:t>𝟏</m:t>
                                  </m:r>
                                </m:sub>
                              </m:sSub>
                              <m:r>
                                <a:rPr lang="en-US" altLang="zh-CN" sz="2000" b="1" i="1">
                                  <a:latin typeface="Cambria Math" panose="02040503050406030204" pitchFamily="18" charset="0"/>
                                </a:rPr>
                                <m:t>+</m:t>
                              </m:r>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𝒘</m:t>
                                  </m:r>
                                </m:e>
                                <m:sub>
                                  <m:r>
                                    <a:rPr lang="en-US" altLang="zh-CN" sz="2000" b="1" i="1">
                                      <a:latin typeface="Cambria Math" panose="02040503050406030204" pitchFamily="18" charset="0"/>
                                    </a:rPr>
                                    <m:t>𝟐</m:t>
                                  </m:r>
                                </m:sub>
                              </m:sSub>
                              <m:r>
                                <a:rPr lang="en-US" sz="2000" b="1" i="1">
                                  <a:latin typeface="Cambria Math" panose="02040503050406030204" pitchFamily="18" charset="0"/>
                                </a:rPr>
                                <m:t>)</m:t>
                              </m:r>
                            </m:e>
                            <m:sup>
                              <m:r>
                                <a:rPr lang="en-US" sz="2000" b="1" i="1" smtClean="0">
                                  <a:latin typeface="Cambria Math" panose="02040503050406030204" pitchFamily="18" charset="0"/>
                                </a:rPr>
                                <m:t>𝟐</m:t>
                              </m:r>
                            </m:sup>
                          </m:sSup>
                        </m:den>
                      </m:f>
                      <m:r>
                        <a:rPr lang="en-US" sz="2000" b="1" i="1" smtClean="0">
                          <a:latin typeface="Cambria Math" panose="02040503050406030204" pitchFamily="18" charset="0"/>
                        </a:rPr>
                        <m:t>]}</m:t>
                      </m:r>
                    </m:oMath>
                  </m:oMathPara>
                </a14:m>
                <a:endParaRPr lang="en-US" sz="2200"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228600" y="2844332"/>
                <a:ext cx="9677399" cy="688843"/>
              </a:xfrm>
              <a:prstGeom prst="rect">
                <a:avLst/>
              </a:prstGeom>
              <a:blipFill>
                <a:blip r:embed="rId2"/>
                <a:stretch>
                  <a:fillRect/>
                </a:stretch>
              </a:blipFill>
            </p:spPr>
            <p:txBody>
              <a:bodyPr/>
              <a:lstStyle/>
              <a:p>
                <a:r>
                  <a:rPr lang="en-US">
                    <a:noFill/>
                  </a:rPr>
                  <a:t> </a:t>
                </a:r>
              </a:p>
            </p:txBody>
          </p:sp>
        </mc:Fallback>
      </mc:AlternateContent>
      <p:sp>
        <p:nvSpPr>
          <p:cNvPr id="29" name="TextBox 28"/>
          <p:cNvSpPr txBox="1"/>
          <p:nvPr/>
        </p:nvSpPr>
        <p:spPr>
          <a:xfrm>
            <a:off x="8406915" y="1956269"/>
            <a:ext cx="559769" cy="369332"/>
          </a:xfrm>
          <a:prstGeom prst="rect">
            <a:avLst/>
          </a:prstGeom>
          <a:noFill/>
        </p:spPr>
        <p:txBody>
          <a:bodyPr wrap="none" rtlCol="0">
            <a:spAutoFit/>
          </a:bodyPr>
          <a:lstStyle/>
          <a:p>
            <a:r>
              <a:rPr lang="en-US" dirty="0"/>
              <a:t>(</a:t>
            </a:r>
            <a:r>
              <a:rPr lang="en-US" altLang="zh-CN" dirty="0"/>
              <a:t>68</a:t>
            </a:r>
            <a:r>
              <a:rPr lang="en-US" dirty="0"/>
              <a:t>)</a:t>
            </a:r>
          </a:p>
        </p:txBody>
      </p:sp>
      <p:sp>
        <p:nvSpPr>
          <p:cNvPr id="3" name="Rectangle 2"/>
          <p:cNvSpPr/>
          <p:nvPr/>
        </p:nvSpPr>
        <p:spPr>
          <a:xfrm>
            <a:off x="153112" y="2253944"/>
            <a:ext cx="9143288" cy="430887"/>
          </a:xfrm>
          <a:prstGeom prst="rect">
            <a:avLst/>
          </a:prstGeom>
        </p:spPr>
        <p:txBody>
          <a:bodyPr wrap="square">
            <a:spAutoFit/>
          </a:bodyPr>
          <a:lstStyle/>
          <a:p>
            <a:r>
              <a:rPr lang="en-US" sz="2200" dirty="0">
                <a:solidFill>
                  <a:srgbClr val="000000"/>
                </a:solidFill>
              </a:rPr>
              <a:t>Evaluating the integral and simplifying results in</a:t>
            </a:r>
            <a:endParaRPr lang="en-US" sz="2200" dirty="0">
              <a:solidFill>
                <a:srgbClr val="000000"/>
              </a:solidFill>
              <a:effectLst/>
            </a:endParaRPr>
          </a:p>
        </p:txBody>
      </p:sp>
      <mc:AlternateContent xmlns:mc="http://schemas.openxmlformats.org/markup-compatibility/2006" xmlns:a14="http://schemas.microsoft.com/office/drawing/2010/main">
        <mc:Choice Requires="a14">
          <p:sp>
            <p:nvSpPr>
              <p:cNvPr id="18" name="TextBox 17"/>
              <p:cNvSpPr txBox="1"/>
              <p:nvPr/>
            </p:nvSpPr>
            <p:spPr>
              <a:xfrm>
                <a:off x="-76200" y="1311204"/>
                <a:ext cx="9677399" cy="9598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sub>
                      </m:sSub>
                      <m:r>
                        <a:rPr lang="en-US" sz="2000" b="0" i="1" smtClean="0">
                          <a:latin typeface="Cambria Math" panose="02040503050406030204" pitchFamily="18" charset="0"/>
                        </a:rPr>
                        <m:t>=3∗</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𝑟</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e>
                              </m:d>
                            </m:e>
                            <m:sup>
                              <m:r>
                                <a:rPr lang="en-US" sz="2000" b="0" i="1" smtClean="0">
                                  <a:latin typeface="Cambria Math" panose="02040503050406030204" pitchFamily="18" charset="0"/>
                                </a:rPr>
                                <m:t>2</m:t>
                              </m:r>
                            </m:sup>
                          </m:sSup>
                        </m:num>
                        <m:den>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e>
                          </m:d>
                          <m:r>
                            <a:rPr lang="en-US" sz="2000" i="1">
                              <a:latin typeface="Cambria Math" panose="02040503050406030204" pitchFamily="18" charset="0"/>
                            </a:rPr>
                            <m:t>∗</m:t>
                          </m:r>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𝑙</m:t>
                              </m:r>
                            </m:e>
                            <m:sup>
                              <m:r>
                                <a:rPr lang="en-US" sz="2000" b="0" i="1" smtClean="0">
                                  <a:latin typeface="Cambria Math" panose="02040503050406030204" pitchFamily="18" charset="0"/>
                                </a:rPr>
                                <m:t>2</m:t>
                              </m:r>
                            </m:sup>
                          </m:sSup>
                        </m:den>
                      </m:f>
                      <m:r>
                        <a:rPr lang="en-US" sz="2000" b="0" i="1" smtClean="0">
                          <a:latin typeface="Cambria Math" panose="02040503050406030204" pitchFamily="18" charset="0"/>
                        </a:rPr>
                        <m:t>∗</m:t>
                      </m:r>
                      <m:nary>
                        <m:naryPr>
                          <m:limLoc m:val="undOvr"/>
                          <m:ctrlPr>
                            <a:rPr lang="en-US" sz="2000" b="0" i="1" smtClean="0">
                              <a:latin typeface="Cambria Math" panose="02040503050406030204" pitchFamily="18" charset="0"/>
                            </a:rPr>
                          </m:ctrlPr>
                        </m:naryPr>
                        <m:sub>
                          <m:r>
                            <m:rPr>
                              <m:brk m:alnAt="24"/>
                            </m:rPr>
                            <a:rPr lang="en-US" sz="2000" b="0" i="1" smtClean="0">
                              <a:latin typeface="Cambria Math" panose="02040503050406030204" pitchFamily="18" charset="0"/>
                            </a:rPr>
                            <m:t>0</m:t>
                          </m:r>
                        </m:sub>
                        <m:sup>
                          <m:r>
                            <a:rPr lang="en-US" sz="2000" b="0" i="1" smtClean="0">
                              <a:latin typeface="Cambria Math" panose="02040503050406030204" pitchFamily="18" charset="0"/>
                            </a:rPr>
                            <m:t>1</m:t>
                          </m:r>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𝑙</m:t>
                                  </m:r>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+(1−</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num>
                                <m:den>
                                  <m:r>
                                    <a:rPr lang="en-US" sz="2000" i="1">
                                      <a:latin typeface="Cambria Math" panose="02040503050406030204" pitchFamily="18" charset="0"/>
                                    </a:rPr>
                                    <m:t>𝑙</m:t>
                                  </m:r>
                                </m:den>
                              </m:f>
                              <m:r>
                                <a:rPr lang="en-US" altLang="zh-CN" sz="2000" i="1">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altLang="zh-CN" sz="2000" i="1">
                                      <a:latin typeface="Cambria Math" panose="02040503050406030204" pitchFamily="18" charset="0"/>
                                    </a:rPr>
                                    <m:t>2</m:t>
                                  </m:r>
                                </m:sub>
                              </m:sSub>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𝑑𝑥</m:t>
                          </m:r>
                        </m:e>
                      </m:nary>
                    </m:oMath>
                  </m:oMathPara>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6200" y="1311204"/>
                <a:ext cx="9677399" cy="959878"/>
              </a:xfrm>
              <a:prstGeom prst="rect">
                <a:avLst/>
              </a:prstGeom>
              <a:blipFill>
                <a:blip r:embed="rId3"/>
                <a:stretch>
                  <a:fillRect/>
                </a:stretch>
              </a:blipFill>
            </p:spPr>
            <p:txBody>
              <a:bodyPr/>
              <a:lstStyle/>
              <a:p>
                <a:r>
                  <a:rPr lang="en-US">
                    <a:noFill/>
                  </a:rPr>
                  <a:t> </a:t>
                </a:r>
              </a:p>
            </p:txBody>
          </p:sp>
        </mc:Fallback>
      </mc:AlternateContent>
      <p:sp>
        <p:nvSpPr>
          <p:cNvPr id="19" name="TextBox 18"/>
          <p:cNvSpPr txBox="1"/>
          <p:nvPr/>
        </p:nvSpPr>
        <p:spPr>
          <a:xfrm>
            <a:off x="8406915" y="2982506"/>
            <a:ext cx="559769" cy="369332"/>
          </a:xfrm>
          <a:prstGeom prst="rect">
            <a:avLst/>
          </a:prstGeom>
          <a:noFill/>
        </p:spPr>
        <p:txBody>
          <a:bodyPr wrap="none" rtlCol="0">
            <a:spAutoFit/>
          </a:bodyPr>
          <a:lstStyle/>
          <a:p>
            <a:r>
              <a:rPr lang="en-US" dirty="0"/>
              <a:t>(</a:t>
            </a:r>
            <a:r>
              <a:rPr lang="en-US" altLang="zh-CN" dirty="0"/>
              <a:t>69</a:t>
            </a:r>
            <a:r>
              <a:rPr lang="en-US" dirty="0"/>
              <a:t>)</a:t>
            </a:r>
          </a:p>
        </p:txBody>
      </p:sp>
      <p:sp>
        <p:nvSpPr>
          <p:cNvPr id="5" name="Rectangle 4"/>
          <p:cNvSpPr/>
          <p:nvPr/>
        </p:nvSpPr>
        <p:spPr>
          <a:xfrm>
            <a:off x="304800" y="3878759"/>
            <a:ext cx="8763000" cy="769441"/>
          </a:xfrm>
          <a:prstGeom prst="rect">
            <a:avLst/>
          </a:prstGeom>
        </p:spPr>
        <p:txBody>
          <a:bodyPr wrap="square">
            <a:spAutoFit/>
          </a:bodyPr>
          <a:lstStyle/>
          <a:p>
            <a:r>
              <a:rPr lang="en-US" sz="2200" dirty="0">
                <a:solidFill>
                  <a:srgbClr val="000000"/>
                </a:solidFill>
              </a:rPr>
              <a:t>where </a:t>
            </a:r>
            <a:r>
              <a:rPr lang="en-US" sz="2200" i="1" dirty="0">
                <a:solidFill>
                  <a:srgbClr val="000000"/>
                </a:solidFill>
              </a:rPr>
              <a:t>R = r · l</a:t>
            </a:r>
            <a:r>
              <a:rPr lang="en-US" sz="2200" dirty="0">
                <a:solidFill>
                  <a:srgbClr val="000000"/>
                </a:solidFill>
              </a:rPr>
              <a:t>.</a:t>
            </a:r>
          </a:p>
          <a:p>
            <a:r>
              <a:rPr lang="en-US" sz="2200" dirty="0">
                <a:solidFill>
                  <a:srgbClr val="000000"/>
                </a:solidFill>
              </a:rPr>
              <a:t>The rectangular and triangular areas are special cases of Equation (69).</a:t>
            </a:r>
          </a:p>
        </p:txBody>
      </p:sp>
      <p:sp>
        <p:nvSpPr>
          <p:cNvPr id="12" name="Text Placeholder 4">
            <a:extLst>
              <a:ext uri="{FF2B5EF4-FFF2-40B4-BE49-F238E27FC236}">
                <a16:creationId xmlns:a16="http://schemas.microsoft.com/office/drawing/2014/main" id="{431489B4-D344-4417-9215-577D1D479CF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7337901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861034"/>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1861034"/>
            <a:ext cx="65" cy="276999"/>
          </a:xfrm>
          <a:prstGeom prst="rect">
            <a:avLst/>
          </a:prstGeom>
          <a:noFill/>
        </p:spPr>
        <p:txBody>
          <a:bodyPr wrap="none" lIns="0" tIns="0" rIns="0" bIns="0" rtlCol="0">
            <a:spAutoFit/>
          </a:bodyPr>
          <a:lstStyle/>
          <a:p>
            <a:endParaRPr lang="en-US" dirty="0"/>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67</a:t>
            </a:fld>
            <a:endParaRPr lang="en-US"/>
          </a:p>
        </p:txBody>
      </p:sp>
      <p:sp>
        <p:nvSpPr>
          <p:cNvPr id="4" name="Rectangle 3"/>
          <p:cNvSpPr/>
          <p:nvPr/>
        </p:nvSpPr>
        <p:spPr>
          <a:xfrm>
            <a:off x="307428" y="1601570"/>
            <a:ext cx="8760372" cy="1107996"/>
          </a:xfrm>
          <a:prstGeom prst="rect">
            <a:avLst/>
          </a:prstGeom>
        </p:spPr>
        <p:txBody>
          <a:bodyPr wrap="square">
            <a:spAutoFit/>
          </a:bodyPr>
          <a:lstStyle/>
          <a:p>
            <a:r>
              <a:rPr lang="en-US" sz="2200" b="1" dirty="0">
                <a:solidFill>
                  <a:srgbClr val="000000"/>
                </a:solidFill>
              </a:rPr>
              <a:t>Rectangle</a:t>
            </a:r>
            <a:endParaRPr lang="en-US" sz="2200" dirty="0">
              <a:solidFill>
                <a:srgbClr val="000000"/>
              </a:solidFill>
            </a:endParaRPr>
          </a:p>
          <a:p>
            <a:r>
              <a:rPr lang="en-US" sz="2200" dirty="0">
                <a:solidFill>
                  <a:srgbClr val="000000"/>
                </a:solidFill>
              </a:rPr>
              <a:t>For the rectangle, the two widths </a:t>
            </a:r>
            <a:r>
              <a:rPr lang="en-US" sz="2200" i="1" dirty="0">
                <a:solidFill>
                  <a:srgbClr val="000000"/>
                </a:solidFill>
              </a:rPr>
              <a:t>w</a:t>
            </a:r>
            <a:r>
              <a:rPr lang="en-US" sz="2200" baseline="-25000" dirty="0">
                <a:solidFill>
                  <a:srgbClr val="000000"/>
                </a:solidFill>
              </a:rPr>
              <a:t>1</a:t>
            </a:r>
            <a:r>
              <a:rPr lang="en-US" sz="2200" dirty="0">
                <a:solidFill>
                  <a:srgbClr val="000000"/>
                </a:solidFill>
              </a:rPr>
              <a:t> and </a:t>
            </a:r>
            <a:r>
              <a:rPr lang="en-US" sz="2200" i="1" dirty="0">
                <a:solidFill>
                  <a:srgbClr val="000000"/>
                </a:solidFill>
              </a:rPr>
              <a:t>w</a:t>
            </a:r>
            <a:r>
              <a:rPr lang="en-US" sz="2200" baseline="-25000" dirty="0">
                <a:solidFill>
                  <a:srgbClr val="000000"/>
                </a:solidFill>
              </a:rPr>
              <a:t>2</a:t>
            </a:r>
            <a:r>
              <a:rPr lang="en-US" sz="2200" dirty="0">
                <a:solidFill>
                  <a:srgbClr val="000000"/>
                </a:solidFill>
              </a:rPr>
              <a:t> are equal. Let </a:t>
            </a:r>
            <a:r>
              <a:rPr lang="en-US" sz="2200" i="1" dirty="0">
                <a:solidFill>
                  <a:srgbClr val="000000"/>
                </a:solidFill>
              </a:rPr>
              <a:t>w = w</a:t>
            </a:r>
            <a:r>
              <a:rPr lang="en-US" sz="2200" baseline="-25000" dirty="0">
                <a:solidFill>
                  <a:srgbClr val="000000"/>
                </a:solidFill>
              </a:rPr>
              <a:t>1</a:t>
            </a:r>
            <a:r>
              <a:rPr lang="en-US" sz="2200" dirty="0">
                <a:solidFill>
                  <a:srgbClr val="000000"/>
                </a:solidFill>
              </a:rPr>
              <a:t> = </a:t>
            </a:r>
            <a:r>
              <a:rPr lang="en-US" sz="2200" i="1" dirty="0">
                <a:solidFill>
                  <a:srgbClr val="000000"/>
                </a:solidFill>
              </a:rPr>
              <a:t>w</a:t>
            </a:r>
            <a:r>
              <a:rPr lang="en-US" sz="2200" baseline="-25000" dirty="0">
                <a:solidFill>
                  <a:srgbClr val="000000"/>
                </a:solidFill>
              </a:rPr>
              <a:t>2</a:t>
            </a:r>
            <a:r>
              <a:rPr lang="en-US" sz="2200" dirty="0">
                <a:solidFill>
                  <a:srgbClr val="000000"/>
                </a:solidFill>
              </a:rPr>
              <a:t>.</a:t>
            </a:r>
          </a:p>
          <a:p>
            <a:r>
              <a:rPr lang="en-US" sz="2200" dirty="0">
                <a:solidFill>
                  <a:srgbClr val="000000"/>
                </a:solidFill>
              </a:rPr>
              <a:t>Substitute into Equation (68):</a:t>
            </a:r>
          </a:p>
        </p:txBody>
      </p:sp>
      <p:sp>
        <p:nvSpPr>
          <p:cNvPr id="13" name="TextBox 12"/>
          <p:cNvSpPr txBox="1"/>
          <p:nvPr/>
        </p:nvSpPr>
        <p:spPr>
          <a:xfrm>
            <a:off x="8406915" y="4044153"/>
            <a:ext cx="559769" cy="369332"/>
          </a:xfrm>
          <a:prstGeom prst="rect">
            <a:avLst/>
          </a:prstGeom>
          <a:noFill/>
        </p:spPr>
        <p:txBody>
          <a:bodyPr wrap="none" rtlCol="0">
            <a:spAutoFit/>
          </a:bodyPr>
          <a:lstStyle/>
          <a:p>
            <a:r>
              <a:rPr lang="en-US" dirty="0"/>
              <a:t>(</a:t>
            </a:r>
            <a:r>
              <a:rPr lang="en-US" altLang="zh-CN" dirty="0"/>
              <a:t>70</a:t>
            </a:r>
            <a:r>
              <a:rPr lang="en-US" dirty="0"/>
              <a:t>)</a:t>
            </a:r>
          </a:p>
        </p:txBody>
      </p:sp>
      <mc:AlternateContent xmlns:mc="http://schemas.openxmlformats.org/markup-compatibility/2006" xmlns:a14="http://schemas.microsoft.com/office/drawing/2010/main">
        <mc:Choice Requires="a14">
          <p:sp>
            <p:nvSpPr>
              <p:cNvPr id="14" name="TextBox 13"/>
              <p:cNvSpPr txBox="1"/>
              <p:nvPr/>
            </p:nvSpPr>
            <p:spPr>
              <a:xfrm>
                <a:off x="-23649" y="2984468"/>
                <a:ext cx="9677399" cy="6951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sub>
                      </m:sSub>
                      <m:r>
                        <a:rPr lang="en-US" sz="2000" i="1">
                          <a:latin typeface="Cambria Math" panose="02040503050406030204" pitchFamily="18" charset="0"/>
                        </a:rPr>
                        <m:t>=3∗</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smtClean="0">
                                      <a:latin typeface="Cambria Math" panose="02040503050406030204" pitchFamily="18" charset="0"/>
                                    </a:rPr>
                                  </m:ctrlPr>
                                </m:fPr>
                                <m:num>
                                  <m:r>
                                    <a:rPr lang="en-US" sz="2000" i="1">
                                      <a:latin typeface="Cambria Math" panose="02040503050406030204" pitchFamily="18" charset="0"/>
                                    </a:rPr>
                                    <m:t>8</m:t>
                                  </m:r>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2</m:t>
                                      </m:r>
                                    </m:sup>
                                  </m:sSup>
                                  <m:r>
                                    <a:rPr lang="en-US" sz="2000" i="1">
                                      <a:latin typeface="Cambria Math" panose="02040503050406030204" pitchFamily="18" charset="0"/>
                                    </a:rPr>
                                    <m:t>+</m:t>
                                  </m:r>
                                  <m:r>
                                    <m:rPr>
                                      <m:nor/>
                                    </m:rPr>
                                    <a:rPr lang="en-US" sz="2000" b="0" i="1" smtClean="0">
                                      <a:latin typeface="Cambria Math" panose="02040503050406030204" pitchFamily="18" charset="0"/>
                                    </a:rPr>
                                    <m:t>9</m:t>
                                  </m:r>
                                  <m:r>
                                    <a:rPr lang="en-US" altLang="zh-CN" sz="2000" i="1">
                                      <a:latin typeface="Cambria Math" panose="02040503050406030204" pitchFamily="18" charset="0"/>
                                    </a:rPr>
                                    <m:t>∗</m:t>
                                  </m:r>
                                  <m:r>
                                    <m:rPr>
                                      <m:nor/>
                                    </m:rPr>
                                    <a:rPr lang="en-US" sz="2000" i="1" dirty="0">
                                      <a:solidFill>
                                        <a:srgbClr val="000000"/>
                                      </a:solidFill>
                                    </a:rPr>
                                    <m:t>w</m:t>
                                  </m:r>
                                  <m:r>
                                    <a:rPr lang="en-US" altLang="zh-CN" sz="2000" i="1">
                                      <a:latin typeface="Cambria Math" panose="02040503050406030204" pitchFamily="18" charset="0"/>
                                    </a:rPr>
                                    <m:t>∗</m:t>
                                  </m:r>
                                  <m:r>
                                    <m:rPr>
                                      <m:nor/>
                                    </m:rPr>
                                    <a:rPr lang="en-US" sz="2000" i="1" dirty="0">
                                      <a:solidFill>
                                        <a:srgbClr val="000000"/>
                                      </a:solidFill>
                                    </a:rPr>
                                    <m:t>w</m:t>
                                  </m:r>
                                  <m:r>
                                    <a:rPr lang="en-US" altLang="zh-CN" sz="2000" i="1">
                                      <a:latin typeface="Cambria Math" panose="02040503050406030204" pitchFamily="18" charset="0"/>
                                    </a:rPr>
                                    <m:t>+</m:t>
                                  </m:r>
                                  <m:r>
                                    <a:rPr lang="en-US" sz="2000" b="0" i="1" smtClean="0">
                                      <a:latin typeface="Cambria Math" panose="02040503050406030204" pitchFamily="18" charset="0"/>
                                    </a:rPr>
                                    <m:t>3</m:t>
                                  </m:r>
                                  <m:sSup>
                                    <m:sSupPr>
                                      <m:ctrlPr>
                                        <a:rPr lang="en-US" sz="2000" i="1">
                                          <a:latin typeface="Cambria Math" panose="02040503050406030204" pitchFamily="18" charset="0"/>
                                        </a:rPr>
                                      </m:ctrlPr>
                                    </m:sSupPr>
                                    <m:e>
                                      <m:r>
                                        <a:rPr lang="en-US" sz="2000" i="1">
                                          <a:latin typeface="Cambria Math" panose="02040503050406030204" pitchFamily="18" charset="0"/>
                                        </a:rPr>
                                        <m:t>𝑤</m:t>
                                      </m:r>
                                    </m:e>
                                    <m:sup>
                                      <m:r>
                                        <a:rPr lang="en-US" sz="2000" i="1">
                                          <a:latin typeface="Cambria Math" panose="02040503050406030204" pitchFamily="18" charset="0"/>
                                        </a:rPr>
                                        <m:t>2</m:t>
                                      </m:r>
                                    </m:sup>
                                  </m:sSup>
                                </m:num>
                                <m:den>
                                  <m:r>
                                    <a:rPr lang="en-US" sz="2000" i="1">
                                      <a:latin typeface="Cambria Math" panose="02040503050406030204" pitchFamily="18" charset="0"/>
                                    </a:rPr>
                                    <m:t>15∗</m:t>
                                  </m:r>
                                  <m:sSup>
                                    <m:sSupPr>
                                      <m:ctrlPr>
                                        <a:rPr lang="en-US" sz="2000" i="1">
                                          <a:latin typeface="Cambria Math" panose="02040503050406030204" pitchFamily="18" charset="0"/>
                                        </a:rPr>
                                      </m:ctrlPr>
                                    </m:sSupPr>
                                    <m:e>
                                      <m:d>
                                        <m:dPr>
                                          <m:ctrlPr>
                                            <a:rPr lang="en-US" sz="2000" i="1" dirty="0">
                                              <a:solidFill>
                                                <a:srgbClr val="000000"/>
                                              </a:solidFill>
                                              <a:latin typeface="Cambria Math" panose="02040503050406030204" pitchFamily="18" charset="0"/>
                                            </a:rPr>
                                          </m:ctrlPr>
                                        </m:dPr>
                                        <m:e>
                                          <m:r>
                                            <m:rPr>
                                              <m:nor/>
                                            </m:rPr>
                                            <a:rPr lang="en-US" sz="2000" i="1" dirty="0">
                                              <a:solidFill>
                                                <a:srgbClr val="000000"/>
                                              </a:solidFill>
                                            </a:rPr>
                                            <m:t>w</m:t>
                                          </m:r>
                                          <m:r>
                                            <a:rPr lang="en-US" altLang="zh-CN" sz="2000" i="1">
                                              <a:latin typeface="Cambria Math" panose="02040503050406030204" pitchFamily="18" charset="0"/>
                                            </a:rPr>
                                            <m:t>+</m:t>
                                          </m:r>
                                          <m:r>
                                            <m:rPr>
                                              <m:nor/>
                                            </m:rPr>
                                            <a:rPr lang="en-US" sz="2000" i="1" dirty="0">
                                              <a:solidFill>
                                                <a:srgbClr val="000000"/>
                                              </a:solidFill>
                                            </a:rPr>
                                            <m:t>w</m:t>
                                          </m:r>
                                        </m:e>
                                      </m:d>
                                    </m:e>
                                    <m:sup>
                                      <m:r>
                                        <a:rPr lang="en-US" sz="2000" i="1">
                                          <a:latin typeface="Cambria Math" panose="02040503050406030204" pitchFamily="18" charset="0"/>
                                        </a:rPr>
                                        <m:t>2</m:t>
                                      </m:r>
                                    </m:sup>
                                  </m:sSup>
                                </m:den>
                              </m:f>
                            </m:e>
                          </m:d>
                        </m:e>
                      </m:d>
                      <m:r>
                        <a:rPr lang="en-US" sz="2000" b="0" i="1" smtClean="0">
                          <a:latin typeface="Cambria Math" panose="02040503050406030204" pitchFamily="18" charset="0"/>
                        </a:rPr>
                        <m:t>=</m:t>
                      </m:r>
                      <m:r>
                        <a:rPr lang="en-US" sz="2400" i="1">
                          <a:latin typeface="Cambria Math" panose="02040503050406030204" pitchFamily="18" charset="0"/>
                        </a:rPr>
                        <m:t>3∗</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3</m:t>
                          </m:r>
                        </m:den>
                      </m:f>
                      <m:r>
                        <a:rPr lang="en-US" sz="2400" i="1">
                          <a:latin typeface="Cambria Math" panose="02040503050406030204" pitchFamily="18" charset="0"/>
                        </a:rPr>
                        <m:t>∗</m:t>
                      </m:r>
                      <m:r>
                        <a:rPr lang="en-US" sz="2400" i="1">
                          <a:latin typeface="Cambria Math" panose="02040503050406030204" pitchFamily="18" charset="0"/>
                        </a:rPr>
                        <m:t>𝑅</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altLang="zh-CN" sz="2400" i="1">
                                      <a:latin typeface="Cambria Math" panose="02040503050406030204" pitchFamily="18" charset="0"/>
                                    </a:rPr>
                                    <m:t>𝑇</m:t>
                                  </m:r>
                                </m:sub>
                              </m:sSub>
                            </m:e>
                          </m:d>
                        </m:e>
                        <m:sup>
                          <m:r>
                            <a:rPr lang="en-US" sz="2400" i="1">
                              <a:latin typeface="Cambria Math" panose="02040503050406030204" pitchFamily="18" charset="0"/>
                            </a:rPr>
                            <m:t>2</m:t>
                          </m:r>
                        </m:sup>
                      </m:sSup>
                      <m:r>
                        <a:rPr lang="en-US" sz="2400" b="0" i="1" smtClean="0">
                          <a:latin typeface="Cambria Math" panose="02040503050406030204" pitchFamily="18" charset="0"/>
                        </a:rPr>
                        <m:t>]</m:t>
                      </m:r>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649" y="2984468"/>
                <a:ext cx="9677399" cy="695190"/>
              </a:xfrm>
              <a:prstGeom prst="rect">
                <a:avLst/>
              </a:prstGeom>
              <a:blipFill>
                <a:blip r:embed="rId2"/>
                <a:stretch>
                  <a:fillRect/>
                </a:stretch>
              </a:blipFill>
            </p:spPr>
            <p:txBody>
              <a:bodyPr/>
              <a:lstStyle/>
              <a:p>
                <a:r>
                  <a:rPr lang="en-US">
                    <a:noFill/>
                  </a:rPr>
                  <a:t> </a:t>
                </a:r>
              </a:p>
            </p:txBody>
          </p:sp>
        </mc:Fallback>
      </mc:AlternateContent>
      <p:sp>
        <p:nvSpPr>
          <p:cNvPr id="6" name="Rectangle 5"/>
          <p:cNvSpPr/>
          <p:nvPr/>
        </p:nvSpPr>
        <p:spPr>
          <a:xfrm>
            <a:off x="304800" y="4564559"/>
            <a:ext cx="8763000" cy="769441"/>
          </a:xfrm>
          <a:prstGeom prst="rect">
            <a:avLst/>
          </a:prstGeom>
        </p:spPr>
        <p:txBody>
          <a:bodyPr wrap="square">
            <a:spAutoFit/>
          </a:bodyPr>
          <a:lstStyle/>
          <a:p>
            <a:r>
              <a:rPr lang="en-US" sz="2200" dirty="0"/>
              <a:t>Equation (70) is the same as Equation (44) that was previously derived for the rectangular area.</a:t>
            </a:r>
          </a:p>
        </p:txBody>
      </p:sp>
      <p:sp>
        <p:nvSpPr>
          <p:cNvPr id="10" name="Text Placeholder 4">
            <a:extLst>
              <a:ext uri="{FF2B5EF4-FFF2-40B4-BE49-F238E27FC236}">
                <a16:creationId xmlns:a16="http://schemas.microsoft.com/office/drawing/2014/main" id="{D2E1A9AE-0D55-4F58-B0B7-E40C5A676C4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12731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0"/>
            <a:ext cx="6396303" cy="1323439"/>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L</a:t>
            </a:r>
            <a:r>
              <a:rPr lang="en-US" altLang="zh-CN" sz="4000" dirty="0">
                <a:solidFill>
                  <a:srgbClr val="C8102E"/>
                </a:solidFill>
                <a:latin typeface="Times New Roman" panose="02020603050405020304" pitchFamily="18" charset="0"/>
                <a:ea typeface="+mj-ea"/>
                <a:cs typeface="Times New Roman" panose="02020603050405020304" pitchFamily="18" charset="0"/>
              </a:rPr>
              <a:t>umping Loads in Geometric </a:t>
            </a:r>
          </a:p>
          <a:p>
            <a:r>
              <a:rPr lang="en-US" altLang="zh-CN" sz="4000" dirty="0">
                <a:solidFill>
                  <a:srgbClr val="C8102E"/>
                </a:solidFill>
                <a:latin typeface="Times New Roman" panose="02020603050405020304" pitchFamily="18" charset="0"/>
                <a:ea typeface="+mj-ea"/>
                <a:cs typeface="Times New Roman" panose="02020603050405020304" pitchFamily="18" charset="0"/>
              </a:rPr>
              <a:t>Configurations-Trapezoid </a:t>
            </a:r>
            <a:endParaRPr lang="en-US" sz="4000" dirty="0">
              <a:solidFill>
                <a:srgbClr val="C8102E"/>
              </a:solidFill>
              <a:latin typeface="Times New Roman" panose="02020603050405020304" pitchFamily="18" charset="0"/>
              <a:ea typeface="+mj-ea"/>
              <a:cs typeface="Times New Roman" panose="02020603050405020304" pitchFamily="18" charset="0"/>
            </a:endParaRPr>
          </a:p>
        </p:txBody>
      </p:sp>
      <p:sp>
        <p:nvSpPr>
          <p:cNvPr id="27" name="TextBox 26"/>
          <p:cNvSpPr txBox="1"/>
          <p:nvPr/>
        </p:nvSpPr>
        <p:spPr>
          <a:xfrm>
            <a:off x="3704896" y="1945627"/>
            <a:ext cx="65" cy="276999"/>
          </a:xfrm>
          <a:prstGeom prst="rect">
            <a:avLst/>
          </a:prstGeom>
          <a:noFill/>
        </p:spPr>
        <p:txBody>
          <a:bodyPr wrap="none" lIns="0" tIns="0" rIns="0" bIns="0" rtlCol="0">
            <a:spAutoFit/>
          </a:bodyPr>
          <a:lstStyle/>
          <a:p>
            <a:endParaRPr lang="en-US" dirty="0"/>
          </a:p>
        </p:txBody>
      </p:sp>
      <p:sp>
        <p:nvSpPr>
          <p:cNvPr id="28" name="TextBox 27"/>
          <p:cNvSpPr txBox="1"/>
          <p:nvPr/>
        </p:nvSpPr>
        <p:spPr>
          <a:xfrm>
            <a:off x="3704896" y="1945627"/>
            <a:ext cx="65" cy="276999"/>
          </a:xfrm>
          <a:prstGeom prst="rect">
            <a:avLst/>
          </a:prstGeom>
          <a:noFill/>
        </p:spPr>
        <p:txBody>
          <a:bodyPr wrap="none" lIns="0" tIns="0" rIns="0" bIns="0" rtlCol="0">
            <a:spAutoFit/>
          </a:bodyPr>
          <a:lstStyle/>
          <a:p>
            <a:endParaRPr lang="en-US" dirty="0"/>
          </a:p>
        </p:txBody>
      </p:sp>
      <p:sp>
        <p:nvSpPr>
          <p:cNvPr id="2" name="Slide Number Placeholder 1">
            <a:extLst>
              <a:ext uri="{FF2B5EF4-FFF2-40B4-BE49-F238E27FC236}">
                <a16:creationId xmlns:a16="http://schemas.microsoft.com/office/drawing/2014/main" id="{B28C4E43-FAAC-DF4E-99A5-E05FFD0CD674}"/>
              </a:ext>
            </a:extLst>
          </p:cNvPr>
          <p:cNvSpPr>
            <a:spLocks noGrp="1"/>
          </p:cNvSpPr>
          <p:nvPr>
            <p:ph type="sldNum" sz="quarter" idx="12"/>
          </p:nvPr>
        </p:nvSpPr>
        <p:spPr/>
        <p:txBody>
          <a:bodyPr/>
          <a:lstStyle/>
          <a:p>
            <a:fld id="{5B7A2384-8C5D-49F6-8259-B9A64ECD4852}" type="slidenum">
              <a:rPr lang="en-US" smtClean="0"/>
              <a:t>68</a:t>
            </a:fld>
            <a:endParaRPr lang="en-US"/>
          </a:p>
        </p:txBody>
      </p:sp>
      <p:sp>
        <p:nvSpPr>
          <p:cNvPr id="4" name="Rectangle 3"/>
          <p:cNvSpPr/>
          <p:nvPr/>
        </p:nvSpPr>
        <p:spPr>
          <a:xfrm>
            <a:off x="307428" y="1524000"/>
            <a:ext cx="8760372" cy="1107996"/>
          </a:xfrm>
          <a:prstGeom prst="rect">
            <a:avLst/>
          </a:prstGeom>
        </p:spPr>
        <p:txBody>
          <a:bodyPr wrap="square">
            <a:spAutoFit/>
          </a:bodyPr>
          <a:lstStyle/>
          <a:p>
            <a:r>
              <a:rPr lang="en-US" sz="2200" b="1" dirty="0"/>
              <a:t>Triangle</a:t>
            </a:r>
            <a:endParaRPr lang="en-US" sz="2200" dirty="0"/>
          </a:p>
          <a:p>
            <a:r>
              <a:rPr lang="en-US" sz="2200" dirty="0"/>
              <a:t>For the triangular area, the width </a:t>
            </a:r>
            <a:r>
              <a:rPr lang="en-US" sz="2200" i="1" dirty="0"/>
              <a:t>w</a:t>
            </a:r>
            <a:r>
              <a:rPr lang="en-US" sz="2200" baseline="-25000" dirty="0"/>
              <a:t>1</a:t>
            </a:r>
            <a:r>
              <a:rPr lang="en-US" sz="2200" dirty="0"/>
              <a:t> is zero. Let </a:t>
            </a:r>
            <a:r>
              <a:rPr lang="en-US" sz="2200" i="1" dirty="0"/>
              <a:t>w</a:t>
            </a:r>
            <a:r>
              <a:rPr lang="en-US" sz="2200" baseline="-25000" dirty="0"/>
              <a:t>1</a:t>
            </a:r>
            <a:r>
              <a:rPr lang="en-US" sz="2200" dirty="0"/>
              <a:t> = 0.</a:t>
            </a:r>
          </a:p>
          <a:p>
            <a:r>
              <a:rPr lang="en-US" sz="2200" dirty="0"/>
              <a:t>Substitute into Equation (69):</a:t>
            </a:r>
          </a:p>
        </p:txBody>
      </p:sp>
      <p:sp>
        <p:nvSpPr>
          <p:cNvPr id="13" name="TextBox 12"/>
          <p:cNvSpPr txBox="1"/>
          <p:nvPr/>
        </p:nvSpPr>
        <p:spPr>
          <a:xfrm>
            <a:off x="8406915" y="4128746"/>
            <a:ext cx="559769" cy="369332"/>
          </a:xfrm>
          <a:prstGeom prst="rect">
            <a:avLst/>
          </a:prstGeom>
          <a:noFill/>
        </p:spPr>
        <p:txBody>
          <a:bodyPr wrap="none" rtlCol="0">
            <a:spAutoFit/>
          </a:bodyPr>
          <a:lstStyle/>
          <a:p>
            <a:r>
              <a:rPr lang="en-US" dirty="0"/>
              <a:t>(</a:t>
            </a:r>
            <a:r>
              <a:rPr lang="en-US" altLang="zh-CN" dirty="0"/>
              <a:t>71</a:t>
            </a:r>
            <a:r>
              <a:rPr lang="en-US" dirty="0"/>
              <a:t>)</a:t>
            </a:r>
          </a:p>
        </p:txBody>
      </p:sp>
      <mc:AlternateContent xmlns:mc="http://schemas.openxmlformats.org/markup-compatibility/2006" xmlns:a14="http://schemas.microsoft.com/office/drawing/2010/main">
        <mc:Choice Requires="a14">
          <p:sp>
            <p:nvSpPr>
              <p:cNvPr id="14" name="TextBox 13"/>
              <p:cNvSpPr txBox="1"/>
              <p:nvPr/>
            </p:nvSpPr>
            <p:spPr>
              <a:xfrm>
                <a:off x="-23649" y="3069061"/>
                <a:ext cx="9677399" cy="6951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𝑙𝑜𝑠𝑠</m:t>
                          </m:r>
                        </m:sub>
                      </m:sSub>
                      <m:r>
                        <a:rPr lang="en-US" sz="2000" i="1">
                          <a:latin typeface="Cambria Math" panose="02040503050406030204" pitchFamily="18" charset="0"/>
                        </a:rPr>
                        <m:t>=3∗</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𝑅</m:t>
                          </m:r>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altLang="zh-CN" sz="2000" i="1">
                                          <a:latin typeface="Cambria Math" panose="02040503050406030204" pitchFamily="18" charset="0"/>
                                        </a:rPr>
                                        <m:t>𝑇</m:t>
                                      </m:r>
                                    </m:sub>
                                  </m:sSub>
                                </m:e>
                              </m:d>
                            </m:e>
                            <m:sup>
                              <m:r>
                                <a:rPr lang="en-US" sz="2000" i="1">
                                  <a:latin typeface="Cambria Math" panose="02040503050406030204" pitchFamily="18" charset="0"/>
                                </a:rPr>
                                <m:t>2</m:t>
                              </m:r>
                            </m:sup>
                          </m:sSup>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f>
                                <m:fPr>
                                  <m:ctrlPr>
                                    <a:rPr lang="en-US" sz="2000" i="1" smtClean="0">
                                      <a:latin typeface="Cambria Math" panose="02040503050406030204" pitchFamily="18" charset="0"/>
                                    </a:rPr>
                                  </m:ctrlPr>
                                </m:fPr>
                                <m:num>
                                  <m:r>
                                    <a:rPr lang="en-US" sz="2000" i="1">
                                      <a:latin typeface="Cambria Math" panose="02040503050406030204" pitchFamily="18" charset="0"/>
                                    </a:rPr>
                                    <m:t>8</m:t>
                                  </m:r>
                                  <m:sSubSup>
                                    <m:sSubSupPr>
                                      <m:ctrlPr>
                                        <a:rPr lang="en-US"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2</m:t>
                                      </m:r>
                                    </m:sub>
                                    <m:sup>
                                      <m:r>
                                        <a:rPr lang="en-US" sz="2000" i="1">
                                          <a:latin typeface="Cambria Math" panose="02040503050406030204" pitchFamily="18" charset="0"/>
                                        </a:rPr>
                                        <m:t>2</m:t>
                                      </m:r>
                                    </m:sup>
                                  </m:sSubSup>
                                  <m:r>
                                    <a:rPr lang="en-US" sz="2000" i="1">
                                      <a:latin typeface="Cambria Math" panose="02040503050406030204" pitchFamily="18" charset="0"/>
                                    </a:rPr>
                                    <m:t>+</m:t>
                                  </m:r>
                                  <m:r>
                                    <m:rPr>
                                      <m:nor/>
                                    </m:rPr>
                                    <a:rPr lang="en-US" sz="2000" b="0" i="1" smtClean="0">
                                      <a:latin typeface="Cambria Math" panose="02040503050406030204" pitchFamily="18" charset="0"/>
                                    </a:rPr>
                                    <m:t>9</m:t>
                                  </m:r>
                                  <m:r>
                                    <a:rPr lang="en-US" altLang="zh-CN" sz="2000" i="1">
                                      <a:latin typeface="Cambria Math" panose="02040503050406030204" pitchFamily="18" charset="0"/>
                                    </a:rPr>
                                    <m:t>∗</m:t>
                                  </m:r>
                                  <m:r>
                                    <m:rPr>
                                      <m:nor/>
                                    </m:rPr>
                                    <a:rPr lang="en-US" sz="2000" b="0" i="1" dirty="0" smtClean="0">
                                      <a:solidFill>
                                        <a:srgbClr val="000000"/>
                                      </a:solidFill>
                                    </a:rPr>
                                    <m:t>0</m:t>
                                  </m:r>
                                  <m:r>
                                    <a:rPr lang="en-US" altLang="zh-CN" sz="2000" i="1">
                                      <a:latin typeface="Cambria Math" panose="02040503050406030204" pitchFamily="18" charset="0"/>
                                    </a:rPr>
                                    <m:t>∗</m:t>
                                  </m:r>
                                  <m:r>
                                    <m:rPr>
                                      <m:nor/>
                                    </m:rPr>
                                    <a:rPr lang="en-US" sz="2000" i="1" dirty="0"/>
                                    <m:t>w</m:t>
                                  </m:r>
                                  <m:r>
                                    <m:rPr>
                                      <m:nor/>
                                    </m:rPr>
                                    <a:rPr lang="en-US" sz="2000" b="0" i="0" baseline="-25000" dirty="0" smtClean="0"/>
                                    <m:t>2</m:t>
                                  </m:r>
                                  <m:r>
                                    <a:rPr lang="en-US" altLang="zh-CN" sz="2000" i="1">
                                      <a:latin typeface="Cambria Math" panose="02040503050406030204" pitchFamily="18" charset="0"/>
                                    </a:rPr>
                                    <m:t>+</m:t>
                                  </m:r>
                                  <m:r>
                                    <a:rPr lang="en-US" sz="2000" b="0" i="1" smtClean="0">
                                      <a:latin typeface="Cambria Math" panose="02040503050406030204" pitchFamily="18" charset="0"/>
                                    </a:rPr>
                                    <m:t>3</m:t>
                                  </m:r>
                                  <m:sSup>
                                    <m:sSupPr>
                                      <m:ctrlPr>
                                        <a:rPr lang="en-US" sz="2000" i="1">
                                          <a:latin typeface="Cambria Math" panose="02040503050406030204" pitchFamily="18" charset="0"/>
                                        </a:rPr>
                                      </m:ctrlPr>
                                    </m:sSupPr>
                                    <m:e>
                                      <m:r>
                                        <a:rPr lang="en-US" sz="2000" b="0" i="1" smtClean="0">
                                          <a:latin typeface="Cambria Math" panose="02040503050406030204" pitchFamily="18" charset="0"/>
                                        </a:rPr>
                                        <m:t>∗0</m:t>
                                      </m:r>
                                    </m:e>
                                    <m:sup>
                                      <m:r>
                                        <a:rPr lang="en-US" sz="2000" i="1">
                                          <a:latin typeface="Cambria Math" panose="02040503050406030204" pitchFamily="18" charset="0"/>
                                        </a:rPr>
                                        <m:t>2</m:t>
                                      </m:r>
                                    </m:sup>
                                  </m:sSup>
                                </m:num>
                                <m:den>
                                  <m:r>
                                    <a:rPr lang="en-US" sz="2000" i="1">
                                      <a:latin typeface="Cambria Math" panose="02040503050406030204" pitchFamily="18" charset="0"/>
                                    </a:rPr>
                                    <m:t>15∗</m:t>
                                  </m:r>
                                  <m:sSup>
                                    <m:sSupPr>
                                      <m:ctrlPr>
                                        <a:rPr lang="en-US" sz="2000" i="1">
                                          <a:latin typeface="Cambria Math" panose="02040503050406030204" pitchFamily="18" charset="0"/>
                                        </a:rPr>
                                      </m:ctrlPr>
                                    </m:sSupPr>
                                    <m:e>
                                      <m:d>
                                        <m:dPr>
                                          <m:ctrlPr>
                                            <a:rPr lang="en-US" sz="2000" i="1" dirty="0">
                                              <a:solidFill>
                                                <a:srgbClr val="000000"/>
                                              </a:solidFill>
                                              <a:latin typeface="Cambria Math" panose="02040503050406030204" pitchFamily="18" charset="0"/>
                                            </a:rPr>
                                          </m:ctrlPr>
                                        </m:dPr>
                                        <m:e>
                                          <m:r>
                                            <m:rPr>
                                              <m:nor/>
                                            </m:rPr>
                                            <a:rPr lang="en-US" sz="2000" b="0" i="1" dirty="0" smtClean="0">
                                              <a:solidFill>
                                                <a:srgbClr val="000000"/>
                                              </a:solidFill>
                                            </a:rPr>
                                            <m:t>0</m:t>
                                          </m:r>
                                          <m:r>
                                            <a:rPr lang="en-US" altLang="zh-CN" sz="2000" i="1">
                                              <a:latin typeface="Cambria Math" panose="02040503050406030204" pitchFamily="18" charset="0"/>
                                            </a:rPr>
                                            <m:t>+</m:t>
                                          </m:r>
                                          <m:r>
                                            <m:rPr>
                                              <m:nor/>
                                            </m:rPr>
                                            <a:rPr lang="en-US" sz="2000" i="1" dirty="0">
                                              <a:solidFill>
                                                <a:srgbClr val="000000"/>
                                              </a:solidFill>
                                            </a:rPr>
                                            <m:t>w</m:t>
                                          </m:r>
                                        </m:e>
                                      </m:d>
                                    </m:e>
                                    <m:sup>
                                      <m:r>
                                        <a:rPr lang="en-US" sz="2000" i="1">
                                          <a:latin typeface="Cambria Math" panose="02040503050406030204" pitchFamily="18" charset="0"/>
                                        </a:rPr>
                                        <m:t>2</m:t>
                                      </m:r>
                                    </m:sup>
                                  </m:sSup>
                                </m:den>
                              </m:f>
                            </m:e>
                          </m:d>
                        </m:e>
                      </m:d>
                      <m:r>
                        <a:rPr lang="en-US" sz="2000" b="0" i="1" smtClean="0">
                          <a:latin typeface="Cambria Math" panose="02040503050406030204" pitchFamily="18" charset="0"/>
                        </a:rPr>
                        <m:t>=</m:t>
                      </m:r>
                      <m:r>
                        <a:rPr lang="en-US" sz="2400" i="1">
                          <a:latin typeface="Cambria Math" panose="02040503050406030204" pitchFamily="18" charset="0"/>
                        </a:rPr>
                        <m:t>3∗</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8</m:t>
                          </m:r>
                        </m:num>
                        <m:den>
                          <m:r>
                            <a:rPr lang="en-US" sz="2400" i="1">
                              <a:latin typeface="Cambria Math" panose="02040503050406030204" pitchFamily="18" charset="0"/>
                            </a:rPr>
                            <m:t>15</m:t>
                          </m:r>
                        </m:den>
                      </m:f>
                      <m:r>
                        <a:rPr lang="en-US" sz="2400" i="1">
                          <a:latin typeface="Cambria Math" panose="02040503050406030204" pitchFamily="18" charset="0"/>
                        </a:rPr>
                        <m:t>∗</m:t>
                      </m:r>
                      <m:r>
                        <a:rPr lang="en-US" sz="2400" i="1">
                          <a:latin typeface="Cambria Math" panose="02040503050406030204" pitchFamily="18" charset="0"/>
                        </a:rPr>
                        <m:t>𝑅</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𝐼</m:t>
                                  </m:r>
                                </m:e>
                                <m:sub>
                                  <m:r>
                                    <a:rPr lang="en-US" altLang="zh-CN" sz="2400" i="1">
                                      <a:latin typeface="Cambria Math" panose="02040503050406030204" pitchFamily="18" charset="0"/>
                                    </a:rPr>
                                    <m:t>𝑇</m:t>
                                  </m:r>
                                </m:sub>
                              </m:sSub>
                            </m:e>
                          </m:d>
                        </m:e>
                        <m:sup>
                          <m:r>
                            <a:rPr lang="en-US" sz="2400" i="1">
                              <a:latin typeface="Cambria Math" panose="02040503050406030204" pitchFamily="18" charset="0"/>
                            </a:rPr>
                            <m:t>2</m:t>
                          </m:r>
                        </m:sup>
                      </m:sSup>
                      <m:r>
                        <a:rPr lang="en-US" sz="2400" b="0" i="1" smtClean="0">
                          <a:latin typeface="Cambria Math" panose="02040503050406030204" pitchFamily="18" charset="0"/>
                        </a:rPr>
                        <m:t>]</m:t>
                      </m:r>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649" y="3069061"/>
                <a:ext cx="9677399" cy="695190"/>
              </a:xfrm>
              <a:prstGeom prst="rect">
                <a:avLst/>
              </a:prstGeom>
              <a:blipFill>
                <a:blip r:embed="rId2"/>
                <a:stretch>
                  <a:fillRect/>
                </a:stretch>
              </a:blipFill>
            </p:spPr>
            <p:txBody>
              <a:bodyPr/>
              <a:lstStyle/>
              <a:p>
                <a:r>
                  <a:rPr lang="en-US">
                    <a:noFill/>
                  </a:rPr>
                  <a:t> </a:t>
                </a:r>
              </a:p>
            </p:txBody>
          </p:sp>
        </mc:Fallback>
      </mc:AlternateContent>
      <p:sp>
        <p:nvSpPr>
          <p:cNvPr id="9" name="Text Placeholder 4">
            <a:extLst>
              <a:ext uri="{FF2B5EF4-FFF2-40B4-BE49-F238E27FC236}">
                <a16:creationId xmlns:a16="http://schemas.microsoft.com/office/drawing/2014/main" id="{C5C6A47D-AA8A-4532-8C31-6DFF9F36390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259835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3087" y="2590800"/>
            <a:ext cx="2917825" cy="1143000"/>
          </a:xfrm>
        </p:spPr>
        <p:txBody>
          <a:bodyPr/>
          <a:lstStyle/>
          <a:p>
            <a:r>
              <a:rPr lang="en-US" sz="4000" kern="1200" dirty="0">
                <a:latin typeface="Times New Roman" panose="02020603050405020304" pitchFamily="18" charset="0"/>
                <a:cs typeface="Times New Roman" panose="02020603050405020304" pitchFamily="18" charset="0"/>
              </a:rPr>
              <a:t>Thank You!</a:t>
            </a:r>
          </a:p>
        </p:txBody>
      </p:sp>
      <p:sp>
        <p:nvSpPr>
          <p:cNvPr id="4" name="Slide Number Placeholder 3"/>
          <p:cNvSpPr>
            <a:spLocks noGrp="1"/>
          </p:cNvSpPr>
          <p:nvPr>
            <p:ph type="sldNum" sz="quarter" idx="12"/>
          </p:nvPr>
        </p:nvSpPr>
        <p:spPr/>
        <p:txBody>
          <a:bodyPr/>
          <a:lstStyle/>
          <a:p>
            <a:fld id="{8C722F87-0E61-40B1-A280-0A6CABFE5616}" type="slidenum">
              <a:rPr lang="en-US" smtClean="0"/>
              <a:t>69</a:t>
            </a:fld>
            <a:endParaRPr lang="en-US"/>
          </a:p>
        </p:txBody>
      </p:sp>
      <p:pic>
        <p:nvPicPr>
          <p:cNvPr id="5" name="Picture 1">
            <a:extLst>
              <a:ext uri="{FF2B5EF4-FFF2-40B4-BE49-F238E27FC236}">
                <a16:creationId xmlns:a16="http://schemas.microsoft.com/office/drawing/2014/main" id="{1CAD4D37-F773-9045-898B-F43A6E72A9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a:extLst>
              <a:ext uri="{FF2B5EF4-FFF2-40B4-BE49-F238E27FC236}">
                <a16:creationId xmlns:a16="http://schemas.microsoft.com/office/drawing/2014/main" id="{F03E3D84-3837-4A01-98D8-588E897EB4E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85492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8166" y="149753"/>
            <a:ext cx="2925416"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Voltage Drop</a:t>
            </a:r>
          </a:p>
        </p:txBody>
      </p:sp>
      <p:sp>
        <p:nvSpPr>
          <p:cNvPr id="2" name="Rectangle 1"/>
          <p:cNvSpPr/>
          <p:nvPr/>
        </p:nvSpPr>
        <p:spPr>
          <a:xfrm>
            <a:off x="168166" y="1246989"/>
            <a:ext cx="8584881" cy="1569660"/>
          </a:xfrm>
          <a:prstGeom prst="rect">
            <a:avLst/>
          </a:prstGeom>
        </p:spPr>
        <p:txBody>
          <a:bodyPr wrap="square">
            <a:spAutoFit/>
          </a:bodyPr>
          <a:lstStyle/>
          <a:p>
            <a:pPr algn="just"/>
            <a:r>
              <a:rPr lang="en-US" sz="2400" dirty="0">
                <a:solidFill>
                  <a:srgbClr val="000000"/>
                </a:solidFill>
              </a:rPr>
              <a:t>The angle between the source voltage and the load voltage (δ) is very small. Because of that, the voltage drop between the source and load is approximately equal to the real part of the impedance drop. The definition of voltage drop:</a:t>
            </a:r>
            <a:endParaRPr lang="en-US" sz="24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3612246" y="2975704"/>
                <a:ext cx="2387128"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𝑑𝑟𝑜𝑝</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𝑅𝑒</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𝑍</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𝐼</m:t>
                      </m:r>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612246" y="2975704"/>
                <a:ext cx="2387128" cy="397866"/>
              </a:xfrm>
              <a:prstGeom prst="rect">
                <a:avLst/>
              </a:prstGeom>
              <a:blipFill>
                <a:blip r:embed="rId2"/>
                <a:stretch>
                  <a:fillRect l="-2813" r="-4092" b="-27692"/>
                </a:stretch>
              </a:blipFill>
            </p:spPr>
            <p:txBody>
              <a:bodyPr/>
              <a:lstStyle/>
              <a:p>
                <a:r>
                  <a:rPr lang="en-US">
                    <a:noFill/>
                  </a:rPr>
                  <a:t> </a:t>
                </a:r>
              </a:p>
            </p:txBody>
          </p:sp>
        </mc:Fallback>
      </mc:AlternateContent>
      <p:sp>
        <p:nvSpPr>
          <p:cNvPr id="16" name="TextBox 15"/>
          <p:cNvSpPr txBox="1"/>
          <p:nvPr/>
        </p:nvSpPr>
        <p:spPr>
          <a:xfrm>
            <a:off x="7239000" y="2971800"/>
            <a:ext cx="526106" cy="461665"/>
          </a:xfrm>
          <a:prstGeom prst="rect">
            <a:avLst/>
          </a:prstGeom>
          <a:noFill/>
        </p:spPr>
        <p:txBody>
          <a:bodyPr wrap="none" rtlCol="0">
            <a:spAutoFit/>
          </a:bodyPr>
          <a:lstStyle/>
          <a:p>
            <a:r>
              <a:rPr lang="en-US" sz="2400" dirty="0"/>
              <a:t>(3)</a:t>
            </a:r>
          </a:p>
        </p:txBody>
      </p:sp>
      <p:sp>
        <p:nvSpPr>
          <p:cNvPr id="13" name="TextBox 12"/>
          <p:cNvSpPr txBox="1"/>
          <p:nvPr/>
        </p:nvSpPr>
        <p:spPr>
          <a:xfrm>
            <a:off x="1079042" y="5272115"/>
            <a:ext cx="3048000" cy="369332"/>
          </a:xfrm>
          <a:prstGeom prst="rect">
            <a:avLst/>
          </a:prstGeom>
          <a:noFill/>
        </p:spPr>
        <p:txBody>
          <a:bodyPr wrap="square" rtlCol="0">
            <a:spAutoFit/>
          </a:bodyPr>
          <a:lstStyle/>
          <a:p>
            <a:pPr algn="ctr"/>
            <a:r>
              <a:rPr lang="en-US" dirty="0"/>
              <a:t>Fig.1 Customer demand curve </a:t>
            </a:r>
          </a:p>
        </p:txBody>
      </p:sp>
      <p:pic>
        <p:nvPicPr>
          <p:cNvPr id="14" name="Picture 13"/>
          <p:cNvPicPr>
            <a:picLocks noChangeAspect="1"/>
          </p:cNvPicPr>
          <p:nvPr/>
        </p:nvPicPr>
        <p:blipFill>
          <a:blip r:embed="rId3"/>
          <a:stretch>
            <a:fillRect/>
          </a:stretch>
        </p:blipFill>
        <p:spPr>
          <a:xfrm>
            <a:off x="-21021" y="3657600"/>
            <a:ext cx="5192625" cy="1554480"/>
          </a:xfrm>
          <a:prstGeom prst="rect">
            <a:avLst/>
          </a:prstGeom>
        </p:spPr>
      </p:pic>
      <p:pic>
        <p:nvPicPr>
          <p:cNvPr id="20" name="Picture 19"/>
          <p:cNvPicPr>
            <a:picLocks noChangeAspect="1"/>
          </p:cNvPicPr>
          <p:nvPr/>
        </p:nvPicPr>
        <p:blipFill>
          <a:blip r:embed="rId4"/>
          <a:stretch>
            <a:fillRect/>
          </a:stretch>
        </p:blipFill>
        <p:spPr>
          <a:xfrm>
            <a:off x="5158466" y="3970540"/>
            <a:ext cx="3964193" cy="1188720"/>
          </a:xfrm>
          <a:prstGeom prst="rect">
            <a:avLst/>
          </a:prstGeom>
        </p:spPr>
      </p:pic>
      <p:sp>
        <p:nvSpPr>
          <p:cNvPr id="21" name="TextBox 20"/>
          <p:cNvSpPr txBox="1"/>
          <p:nvPr/>
        </p:nvSpPr>
        <p:spPr>
          <a:xfrm>
            <a:off x="5475889" y="5272115"/>
            <a:ext cx="3048000" cy="369332"/>
          </a:xfrm>
          <a:prstGeom prst="rect">
            <a:avLst/>
          </a:prstGeom>
          <a:noFill/>
        </p:spPr>
        <p:txBody>
          <a:bodyPr wrap="square" rtlCol="0">
            <a:spAutoFit/>
          </a:bodyPr>
          <a:lstStyle/>
          <a:p>
            <a:pPr algn="ctr"/>
            <a:r>
              <a:rPr lang="en-US" dirty="0"/>
              <a:t>Fig.2 Customer demand curve </a:t>
            </a:r>
          </a:p>
        </p:txBody>
      </p:sp>
      <p:sp>
        <p:nvSpPr>
          <p:cNvPr id="3" name="Slide Number Placeholder 2">
            <a:extLst>
              <a:ext uri="{FF2B5EF4-FFF2-40B4-BE49-F238E27FC236}">
                <a16:creationId xmlns:a16="http://schemas.microsoft.com/office/drawing/2014/main" id="{F5F7382F-6339-0643-88EF-89398683F9F0}"/>
              </a:ext>
            </a:extLst>
          </p:cNvPr>
          <p:cNvSpPr>
            <a:spLocks noGrp="1"/>
          </p:cNvSpPr>
          <p:nvPr>
            <p:ph type="sldNum" sz="quarter" idx="12"/>
          </p:nvPr>
        </p:nvSpPr>
        <p:spPr/>
        <p:txBody>
          <a:bodyPr/>
          <a:lstStyle/>
          <a:p>
            <a:fld id="{5B7A2384-8C5D-49F6-8259-B9A64ECD4852}" type="slidenum">
              <a:rPr lang="en-US" smtClean="0"/>
              <a:t>7</a:t>
            </a:fld>
            <a:endParaRPr lang="en-US"/>
          </a:p>
        </p:txBody>
      </p:sp>
      <p:sp>
        <p:nvSpPr>
          <p:cNvPr id="11" name="Text Placeholder 4">
            <a:extLst>
              <a:ext uri="{FF2B5EF4-FFF2-40B4-BE49-F238E27FC236}">
                <a16:creationId xmlns:a16="http://schemas.microsoft.com/office/drawing/2014/main" id="{94AC0F6B-FD34-4E0C-A630-012507F0C51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56041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93588" y="5257800"/>
            <a:ext cx="2326256" cy="400110"/>
          </a:xfrm>
          <a:prstGeom prst="rect">
            <a:avLst/>
          </a:prstGeom>
          <a:noFill/>
        </p:spPr>
        <p:txBody>
          <a:bodyPr wrap="square" rtlCol="0">
            <a:spAutoFit/>
          </a:bodyPr>
          <a:lstStyle/>
          <a:p>
            <a:pPr algn="ctr"/>
            <a:r>
              <a:rPr lang="en-US" sz="2000" dirty="0"/>
              <a:t>Fig.3</a:t>
            </a:r>
          </a:p>
        </p:txBody>
      </p:sp>
      <p:sp>
        <p:nvSpPr>
          <p:cNvPr id="8" name="Rectangle 7"/>
          <p:cNvSpPr/>
          <p:nvPr/>
        </p:nvSpPr>
        <p:spPr>
          <a:xfrm>
            <a:off x="228600" y="10180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1</a:t>
            </a:r>
          </a:p>
        </p:txBody>
      </p:sp>
      <p:sp>
        <p:nvSpPr>
          <p:cNvPr id="10" name="Rectangle 9"/>
          <p:cNvSpPr/>
          <p:nvPr/>
        </p:nvSpPr>
        <p:spPr>
          <a:xfrm>
            <a:off x="304800" y="790667"/>
            <a:ext cx="8739352" cy="400110"/>
          </a:xfrm>
          <a:prstGeom prst="rect">
            <a:avLst/>
          </a:prstGeom>
        </p:spPr>
        <p:txBody>
          <a:bodyPr wrap="square">
            <a:spAutoFit/>
          </a:bodyPr>
          <a:lstStyle/>
          <a:p>
            <a:r>
              <a:rPr lang="en-US" sz="2000" dirty="0"/>
              <a:t>In follow Fig.3 and Example 2.3, the impedance of the first line segment is</a:t>
            </a:r>
            <a:endParaRPr lang="en-US" sz="2000" dirty="0">
              <a:solidFill>
                <a:srgbClr val="000000"/>
              </a:solidFill>
            </a:endParaRPr>
          </a:p>
        </p:txBody>
      </p:sp>
      <mc:AlternateContent xmlns:mc="http://schemas.openxmlformats.org/markup-compatibility/2006" xmlns:a14="http://schemas.microsoft.com/office/drawing/2010/main">
        <mc:Choice Requires="a14">
          <p:sp>
            <p:nvSpPr>
              <p:cNvPr id="13" name="TextBox 12"/>
              <p:cNvSpPr txBox="1"/>
              <p:nvPr/>
            </p:nvSpPr>
            <p:spPr>
              <a:xfrm>
                <a:off x="3472528" y="1296075"/>
                <a:ext cx="292907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12</m:t>
                          </m:r>
                        </m:sub>
                      </m:sSub>
                      <m:r>
                        <a:rPr lang="en-US" sz="2000" b="0" i="0" smtClean="0">
                          <a:latin typeface="Cambria Math" panose="02040503050406030204" pitchFamily="18" charset="0"/>
                        </a:rPr>
                        <m:t>=</m:t>
                      </m:r>
                      <m:r>
                        <a:rPr lang="en-US" sz="2000" i="1" smtClean="0">
                          <a:latin typeface="Cambria Math" panose="02040503050406030204" pitchFamily="18" charset="0"/>
                        </a:rPr>
                        <m:t>0</m:t>
                      </m:r>
                      <m:r>
                        <a:rPr lang="en-US" sz="2000" b="0" i="1" smtClean="0">
                          <a:latin typeface="Cambria Math" panose="02040503050406030204" pitchFamily="18" charset="0"/>
                        </a:rPr>
                        <m:t>.2841+</m:t>
                      </m:r>
                      <m:r>
                        <a:rPr lang="en-US" sz="2000" b="0" i="1" smtClean="0">
                          <a:latin typeface="Cambria Math" panose="02040503050406030204" pitchFamily="18" charset="0"/>
                        </a:rPr>
                        <m:t>𝑗</m:t>
                      </m:r>
                      <m:r>
                        <a:rPr lang="en-US" sz="2000" b="0" i="1" smtClean="0">
                          <a:latin typeface="Cambria Math" panose="02040503050406030204" pitchFamily="18" charset="0"/>
                        </a:rPr>
                        <m:t>0.5682 </m:t>
                      </m:r>
                      <m:r>
                        <m:rPr>
                          <m:sty m:val="p"/>
                        </m:rPr>
                        <a:rPr lang="el-GR" sz="2000" b="0" i="1" smtClean="0">
                          <a:latin typeface="Cambria Math" panose="02040503050406030204" pitchFamily="18" charset="0"/>
                          <a:ea typeface="Cambria Math" panose="02040503050406030204" pitchFamily="18" charset="0"/>
                        </a:rPr>
                        <m:t>Ω</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472528" y="1296075"/>
                <a:ext cx="2929071" cy="307777"/>
              </a:xfrm>
              <a:prstGeom prst="rect">
                <a:avLst/>
              </a:prstGeom>
              <a:blipFill>
                <a:blip r:embed="rId2"/>
                <a:stretch>
                  <a:fillRect l="-1458" r="-1667" b="-36000"/>
                </a:stretch>
              </a:blipFill>
            </p:spPr>
            <p:txBody>
              <a:bodyPr/>
              <a:lstStyle/>
              <a:p>
                <a:r>
                  <a:rPr lang="en-US">
                    <a:noFill/>
                  </a:rPr>
                  <a:t> </a:t>
                </a:r>
              </a:p>
            </p:txBody>
          </p:sp>
        </mc:Fallback>
      </mc:AlternateContent>
      <p:pic>
        <p:nvPicPr>
          <p:cNvPr id="17" name="Picture 16"/>
          <p:cNvPicPr>
            <a:picLocks noChangeAspect="1"/>
          </p:cNvPicPr>
          <p:nvPr/>
        </p:nvPicPr>
        <p:blipFill>
          <a:blip r:embed="rId3"/>
          <a:stretch>
            <a:fillRect/>
          </a:stretch>
        </p:blipFill>
        <p:spPr>
          <a:xfrm>
            <a:off x="1903314" y="4267200"/>
            <a:ext cx="5504268" cy="1744263"/>
          </a:xfrm>
          <a:prstGeom prst="rect">
            <a:avLst/>
          </a:prstGeom>
        </p:spPr>
      </p:pic>
      <p:sp>
        <p:nvSpPr>
          <p:cNvPr id="18" name="Rectangle 17"/>
          <p:cNvSpPr/>
          <p:nvPr/>
        </p:nvSpPr>
        <p:spPr>
          <a:xfrm>
            <a:off x="315542" y="1600200"/>
            <a:ext cx="8739352" cy="400110"/>
          </a:xfrm>
          <a:prstGeom prst="rect">
            <a:avLst/>
          </a:prstGeom>
        </p:spPr>
        <p:txBody>
          <a:bodyPr wrap="square">
            <a:spAutoFit/>
          </a:bodyPr>
          <a:lstStyle/>
          <a:p>
            <a:r>
              <a:rPr lang="en-US" sz="2000" dirty="0"/>
              <a:t>The current flowing through the line segment is</a:t>
            </a:r>
          </a:p>
        </p:txBody>
      </p:sp>
      <mc:AlternateContent xmlns:mc="http://schemas.openxmlformats.org/markup-compatibility/2006" xmlns:a14="http://schemas.microsoft.com/office/drawing/2010/main">
        <mc:Choice Requires="a14">
          <p:sp>
            <p:nvSpPr>
              <p:cNvPr id="19" name="TextBox 18"/>
              <p:cNvSpPr txBox="1"/>
              <p:nvPr/>
            </p:nvSpPr>
            <p:spPr>
              <a:xfrm>
                <a:off x="3344256" y="1945516"/>
                <a:ext cx="3168688"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12</m:t>
                        </m:r>
                      </m:sub>
                    </m:sSub>
                    <m:r>
                      <a:rPr lang="en-US" sz="2000" b="0" i="0" smtClean="0">
                        <a:latin typeface="Cambria Math" panose="02040503050406030204" pitchFamily="18" charset="0"/>
                      </a:rPr>
                      <m:t>=</m:t>
                    </m:r>
                    <m:r>
                      <a:rPr lang="en-US" sz="2000" i="1" smtClean="0">
                        <a:latin typeface="Cambria Math" panose="02040503050406030204" pitchFamily="18" charset="0"/>
                      </a:rPr>
                      <m:t>4</m:t>
                    </m:r>
                    <m:r>
                      <a:rPr lang="en-US" sz="2000" b="0" i="1" smtClean="0">
                        <a:latin typeface="Cambria Math" panose="02040503050406030204" pitchFamily="18" charset="0"/>
                      </a:rPr>
                      <m:t>3.0093</m:t>
                    </m:r>
                    <m:r>
                      <a:rPr lang="en-US" sz="2000" b="0" i="1" smtClean="0">
                        <a:latin typeface="Cambria Math" panose="02040503050406030204" pitchFamily="18" charset="0"/>
                        <a:ea typeface="Cambria Math" panose="02040503050406030204" pitchFamily="18" charset="0"/>
                      </a:rPr>
                      <m:t>∠−25.8419</m:t>
                    </m:r>
                  </m:oMath>
                </a14:m>
                <a:r>
                  <a:rPr lang="en-US" sz="2000" dirty="0"/>
                  <a:t> A</a:t>
                </a:r>
              </a:p>
            </p:txBody>
          </p:sp>
        </mc:Choice>
        <mc:Fallback xmlns="">
          <p:sp>
            <p:nvSpPr>
              <p:cNvPr id="19" name="TextBox 18"/>
              <p:cNvSpPr txBox="1">
                <a:spLocks noRot="1" noChangeAspect="1" noMove="1" noResize="1" noEditPoints="1" noAdjustHandles="1" noChangeArrowheads="1" noChangeShapeType="1" noTextEdit="1"/>
              </p:cNvSpPr>
              <p:nvPr/>
            </p:nvSpPr>
            <p:spPr>
              <a:xfrm>
                <a:off x="3344256" y="1945516"/>
                <a:ext cx="3168688" cy="307777"/>
              </a:xfrm>
              <a:prstGeom prst="rect">
                <a:avLst/>
              </a:prstGeom>
              <a:blipFill>
                <a:blip r:embed="rId4"/>
                <a:stretch>
                  <a:fillRect l="-2890" t="-25490" r="-3854" b="-49020"/>
                </a:stretch>
              </a:blipFill>
            </p:spPr>
            <p:txBody>
              <a:bodyPr/>
              <a:lstStyle/>
              <a:p>
                <a:r>
                  <a:rPr lang="en-US">
                    <a:noFill/>
                  </a:rPr>
                  <a:t> </a:t>
                </a:r>
              </a:p>
            </p:txBody>
          </p:sp>
        </mc:Fallback>
      </mc:AlternateContent>
      <p:sp>
        <p:nvSpPr>
          <p:cNvPr id="4" name="Rectangle 3"/>
          <p:cNvSpPr/>
          <p:nvPr/>
        </p:nvSpPr>
        <p:spPr>
          <a:xfrm>
            <a:off x="312048" y="2286000"/>
            <a:ext cx="8686800" cy="400110"/>
          </a:xfrm>
          <a:prstGeom prst="rect">
            <a:avLst/>
          </a:prstGeom>
        </p:spPr>
        <p:txBody>
          <a:bodyPr wrap="square">
            <a:spAutoFit/>
          </a:bodyPr>
          <a:lstStyle/>
          <a:p>
            <a:r>
              <a:rPr lang="en-US" sz="2000" dirty="0">
                <a:solidFill>
                  <a:srgbClr val="000000"/>
                </a:solidFill>
              </a:rPr>
              <a:t>The voltage at node N1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0" name="TextBox 19"/>
              <p:cNvSpPr txBox="1"/>
              <p:nvPr/>
            </p:nvSpPr>
            <p:spPr>
              <a:xfrm>
                <a:off x="3472528" y="2668527"/>
                <a:ext cx="1897443" cy="307777"/>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1</m:t>
                        </m:r>
                      </m:sub>
                    </m:sSub>
                    <m:r>
                      <a:rPr lang="en-US" sz="2000" b="0" i="0"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400</m:t>
                    </m:r>
                    <m:r>
                      <a:rPr lang="en-US" sz="2000" b="0" i="1" smtClean="0">
                        <a:latin typeface="Cambria Math" panose="02040503050406030204" pitchFamily="18" charset="0"/>
                        <a:ea typeface="Cambria Math" panose="02040503050406030204" pitchFamily="18" charset="0"/>
                      </a:rPr>
                      <m:t>∠0.0</m:t>
                    </m:r>
                  </m:oMath>
                </a14:m>
                <a:r>
                  <a:rPr lang="en-US" sz="2000" dirty="0"/>
                  <a:t> V</a:t>
                </a:r>
              </a:p>
            </p:txBody>
          </p:sp>
        </mc:Choice>
        <mc:Fallback xmlns="">
          <p:sp>
            <p:nvSpPr>
              <p:cNvPr id="20" name="TextBox 19"/>
              <p:cNvSpPr txBox="1">
                <a:spLocks noRot="1" noChangeAspect="1" noMove="1" noResize="1" noEditPoints="1" noAdjustHandles="1" noChangeArrowheads="1" noChangeShapeType="1" noTextEdit="1"/>
              </p:cNvSpPr>
              <p:nvPr/>
            </p:nvSpPr>
            <p:spPr>
              <a:xfrm>
                <a:off x="3472528" y="2668527"/>
                <a:ext cx="1897443" cy="307777"/>
              </a:xfrm>
              <a:prstGeom prst="rect">
                <a:avLst/>
              </a:prstGeom>
              <a:blipFill>
                <a:blip r:embed="rId5"/>
                <a:stretch>
                  <a:fillRect l="-4823" t="-26000" r="-7074" b="-50000"/>
                </a:stretch>
              </a:blipFill>
            </p:spPr>
            <p:txBody>
              <a:bodyPr/>
              <a:lstStyle/>
              <a:p>
                <a:r>
                  <a:rPr lang="en-US">
                    <a:noFill/>
                  </a:rPr>
                  <a:t> </a:t>
                </a:r>
              </a:p>
            </p:txBody>
          </p:sp>
        </mc:Fallback>
      </mc:AlternateContent>
      <p:sp>
        <p:nvSpPr>
          <p:cNvPr id="6" name="Rectangle 5"/>
          <p:cNvSpPr/>
          <p:nvPr/>
        </p:nvSpPr>
        <p:spPr>
          <a:xfrm>
            <a:off x="315542" y="3048000"/>
            <a:ext cx="8739352" cy="400110"/>
          </a:xfrm>
          <a:prstGeom prst="rect">
            <a:avLst/>
          </a:prstGeom>
        </p:spPr>
        <p:txBody>
          <a:bodyPr wrap="square">
            <a:spAutoFit/>
          </a:bodyPr>
          <a:lstStyle/>
          <a:p>
            <a:r>
              <a:rPr lang="en-US" sz="2000" dirty="0">
                <a:solidFill>
                  <a:srgbClr val="000000"/>
                </a:solidFill>
              </a:rPr>
              <a:t>The exact voltage at node N2 is computed to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21" name="TextBox 20"/>
              <p:cNvSpPr txBox="1"/>
              <p:nvPr/>
            </p:nvSpPr>
            <p:spPr>
              <a:xfrm>
                <a:off x="333069" y="3556479"/>
                <a:ext cx="8201331"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r>
                        <a:rPr lang="en-US" sz="2000" b="0" i="0"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400</m:t>
                      </m:r>
                      <m:r>
                        <a:rPr lang="en-US" sz="2000" b="0" i="1" smtClean="0">
                          <a:latin typeface="Cambria Math" panose="02040503050406030204" pitchFamily="18" charset="0"/>
                          <a:ea typeface="Cambria Math" panose="02040503050406030204" pitchFamily="18" charset="0"/>
                        </a:rPr>
                        <m:t>∠0.0−</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0.2841+</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0.5682</m:t>
                          </m:r>
                        </m:e>
                      </m:d>
                      <m:r>
                        <a:rPr lang="en-US" sz="2000" b="0" i="1" smtClean="0">
                          <a:latin typeface="Cambria Math" panose="02040503050406030204" pitchFamily="18" charset="0"/>
                          <a:ea typeface="Cambria Math" panose="02040503050406030204" pitchFamily="18" charset="0"/>
                        </a:rPr>
                        <m:t>∗43.0093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25.8419</m:t>
                      </m:r>
                    </m:oMath>
                  </m:oMathPara>
                </a14:m>
                <a:endParaRPr lang="en-US" sz="2000" b="0" i="1" dirty="0">
                  <a:latin typeface="Cambria Math" panose="02040503050406030204" pitchFamily="18" charset="0"/>
                  <a:ea typeface="Cambria Math" panose="02040503050406030204" pitchFamily="18" charset="0"/>
                </a:endParaRPr>
              </a:p>
              <a:p>
                <a:r>
                  <a:rPr lang="en-US" sz="2000" b="0" dirty="0">
                    <a:ea typeface="Cambria Math" panose="02040503050406030204" pitchFamily="18" charset="0"/>
                  </a:rPr>
                  <a:t>           </a:t>
                </a:r>
                <a14:m>
                  <m:oMath xmlns:m="http://schemas.openxmlformats.org/officeDocument/2006/math">
                    <m:r>
                      <a:rPr lang="en-US" sz="2000" b="0" i="1" smtClean="0">
                        <a:latin typeface="Cambria Math" panose="02040503050406030204" pitchFamily="18" charset="0"/>
                        <a:ea typeface="Cambria Math" panose="02040503050406030204" pitchFamily="18" charset="0"/>
                      </a:rPr>
                      <m:t>=2378.4098</m:t>
                    </m:r>
                    <m:r>
                      <a:rPr lang="en-US" sz="2000" i="1">
                        <a:latin typeface="Cambria Math" panose="02040503050406030204" pitchFamily="18" charset="0"/>
                        <a:ea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4015</m:t>
                    </m:r>
                  </m:oMath>
                </a14:m>
                <a:r>
                  <a:rPr lang="en-US" sz="2000" dirty="0"/>
                  <a:t> V</a:t>
                </a:r>
              </a:p>
            </p:txBody>
          </p:sp>
        </mc:Choice>
        <mc:Fallback xmlns="">
          <p:sp>
            <p:nvSpPr>
              <p:cNvPr id="21" name="TextBox 20"/>
              <p:cNvSpPr txBox="1">
                <a:spLocks noRot="1" noChangeAspect="1" noMove="1" noResize="1" noEditPoints="1" noAdjustHandles="1" noChangeArrowheads="1" noChangeShapeType="1" noTextEdit="1"/>
              </p:cNvSpPr>
              <p:nvPr/>
            </p:nvSpPr>
            <p:spPr>
              <a:xfrm>
                <a:off x="333069" y="3556479"/>
                <a:ext cx="8201331" cy="615553"/>
              </a:xfrm>
              <a:prstGeom prst="rect">
                <a:avLst/>
              </a:prstGeom>
              <a:blipFill>
                <a:blip r:embed="rId6"/>
                <a:stretch>
                  <a:fillRect b="-24752"/>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0992398-758B-9D48-9DED-F6BCEF1CB48D}"/>
              </a:ext>
            </a:extLst>
          </p:cNvPr>
          <p:cNvSpPr>
            <a:spLocks noGrp="1"/>
          </p:cNvSpPr>
          <p:nvPr>
            <p:ph type="sldNum" sz="quarter" idx="12"/>
          </p:nvPr>
        </p:nvSpPr>
        <p:spPr/>
        <p:txBody>
          <a:bodyPr/>
          <a:lstStyle/>
          <a:p>
            <a:fld id="{5B7A2384-8C5D-49F6-8259-B9A64ECD4852}" type="slidenum">
              <a:rPr lang="en-US" smtClean="0"/>
              <a:t>8</a:t>
            </a:fld>
            <a:endParaRPr lang="en-US"/>
          </a:p>
        </p:txBody>
      </p:sp>
      <p:sp>
        <p:nvSpPr>
          <p:cNvPr id="14" name="Text Placeholder 4">
            <a:extLst>
              <a:ext uri="{FF2B5EF4-FFF2-40B4-BE49-F238E27FC236}">
                <a16:creationId xmlns:a16="http://schemas.microsoft.com/office/drawing/2014/main" id="{D3EEB77D-3AAE-4F93-ACDB-40A476D594C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725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16405" y="5301840"/>
            <a:ext cx="3048000" cy="400110"/>
          </a:xfrm>
          <a:prstGeom prst="rect">
            <a:avLst/>
          </a:prstGeom>
          <a:noFill/>
        </p:spPr>
        <p:txBody>
          <a:bodyPr wrap="square" rtlCol="0">
            <a:spAutoFit/>
          </a:bodyPr>
          <a:lstStyle/>
          <a:p>
            <a:pPr algn="ctr"/>
            <a:r>
              <a:rPr lang="en-US" sz="2000" dirty="0"/>
              <a:t>Fig.3</a:t>
            </a:r>
          </a:p>
        </p:txBody>
      </p:sp>
      <p:sp>
        <p:nvSpPr>
          <p:cNvPr id="8" name="Rectangle 7"/>
          <p:cNvSpPr/>
          <p:nvPr/>
        </p:nvSpPr>
        <p:spPr>
          <a:xfrm>
            <a:off x="137948" y="70670"/>
            <a:ext cx="2392001" cy="707886"/>
          </a:xfrm>
          <a:prstGeom prst="rect">
            <a:avLst/>
          </a:prstGeom>
        </p:spPr>
        <p:txBody>
          <a:bodyPr wrap="none">
            <a:spAutoFit/>
          </a:bodyPr>
          <a:lstStyle/>
          <a:p>
            <a:r>
              <a:rPr lang="en-US" sz="4000" dirty="0">
                <a:solidFill>
                  <a:srgbClr val="C8102E"/>
                </a:solidFill>
                <a:latin typeface="Times New Roman" panose="02020603050405020304" pitchFamily="18" charset="0"/>
                <a:ea typeface="+mj-ea"/>
                <a:cs typeface="Times New Roman" panose="02020603050405020304" pitchFamily="18" charset="0"/>
              </a:rPr>
              <a:t>Example 1</a:t>
            </a:r>
          </a:p>
        </p:txBody>
      </p:sp>
      <p:sp>
        <p:nvSpPr>
          <p:cNvPr id="10" name="Rectangle 9"/>
          <p:cNvSpPr/>
          <p:nvPr/>
        </p:nvSpPr>
        <p:spPr>
          <a:xfrm>
            <a:off x="304800" y="729900"/>
            <a:ext cx="8739352" cy="400110"/>
          </a:xfrm>
          <a:prstGeom prst="rect">
            <a:avLst/>
          </a:prstGeom>
        </p:spPr>
        <p:txBody>
          <a:bodyPr wrap="square">
            <a:spAutoFit/>
          </a:bodyPr>
          <a:lstStyle/>
          <a:p>
            <a:r>
              <a:rPr lang="en-US" sz="2000" dirty="0"/>
              <a:t>The voltage drop between the nodes is then</a:t>
            </a:r>
            <a:endParaRPr lang="en-US" sz="2000" dirty="0">
              <a:solidFill>
                <a:srgbClr val="000000"/>
              </a:solidFill>
            </a:endParaRPr>
          </a:p>
        </p:txBody>
      </p:sp>
      <mc:AlternateContent xmlns:mc="http://schemas.openxmlformats.org/markup-compatibility/2006" xmlns:a14="http://schemas.microsoft.com/office/drawing/2010/main">
        <mc:Choice Requires="a14">
          <p:sp>
            <p:nvSpPr>
              <p:cNvPr id="13" name="TextBox 12"/>
              <p:cNvSpPr txBox="1"/>
              <p:nvPr/>
            </p:nvSpPr>
            <p:spPr>
              <a:xfrm>
                <a:off x="1864508" y="1246397"/>
                <a:ext cx="5150128"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sub>
                      </m:sSub>
                      <m:r>
                        <a:rPr lang="en-US" sz="2000" b="0" i="0" smtClean="0">
                          <a:latin typeface="Cambria Math" panose="02040503050406030204" pitchFamily="18" charset="0"/>
                        </a:rPr>
                        <m:t>=</m:t>
                      </m:r>
                      <m:r>
                        <a:rPr lang="en-US" sz="2000" i="1" smtClean="0">
                          <a:latin typeface="Cambria Math" panose="02040503050406030204" pitchFamily="18" charset="0"/>
                        </a:rPr>
                        <m:t>2</m:t>
                      </m:r>
                      <m:r>
                        <a:rPr lang="en-US" sz="2000" b="0" i="1" smtClean="0">
                          <a:latin typeface="Cambria Math" panose="02040503050406030204" pitchFamily="18" charset="0"/>
                        </a:rPr>
                        <m:t>400.0000−2378.4098=21.5902 </m:t>
                      </m:r>
                      <m:r>
                        <a:rPr lang="en-US" sz="2000" b="0" i="1" smtClean="0">
                          <a:latin typeface="Cambria Math" panose="02040503050406030204" pitchFamily="18" charset="0"/>
                        </a:rPr>
                        <m:t>𝑉</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864508" y="1246397"/>
                <a:ext cx="5150128" cy="331437"/>
              </a:xfrm>
              <a:prstGeom prst="rect">
                <a:avLst/>
              </a:prstGeom>
              <a:blipFill>
                <a:blip r:embed="rId2"/>
                <a:stretch>
                  <a:fillRect l="-710" r="-355" b="-25455"/>
                </a:stretch>
              </a:blipFill>
            </p:spPr>
            <p:txBody>
              <a:bodyPr/>
              <a:lstStyle/>
              <a:p>
                <a:r>
                  <a:rPr lang="en-US">
                    <a:noFill/>
                  </a:rPr>
                  <a:t> </a:t>
                </a:r>
              </a:p>
            </p:txBody>
          </p:sp>
        </mc:Fallback>
      </mc:AlternateContent>
      <p:pic>
        <p:nvPicPr>
          <p:cNvPr id="17" name="Picture 16"/>
          <p:cNvPicPr>
            <a:picLocks noChangeAspect="1"/>
          </p:cNvPicPr>
          <p:nvPr/>
        </p:nvPicPr>
        <p:blipFill>
          <a:blip r:embed="rId3"/>
          <a:stretch>
            <a:fillRect/>
          </a:stretch>
        </p:blipFill>
        <p:spPr>
          <a:xfrm>
            <a:off x="2111525" y="4038600"/>
            <a:ext cx="5482484" cy="1737360"/>
          </a:xfrm>
          <a:prstGeom prst="rect">
            <a:avLst/>
          </a:prstGeom>
        </p:spPr>
      </p:pic>
      <p:sp>
        <p:nvSpPr>
          <p:cNvPr id="18" name="Rectangle 17"/>
          <p:cNvSpPr/>
          <p:nvPr/>
        </p:nvSpPr>
        <p:spPr>
          <a:xfrm>
            <a:off x="304800" y="1600200"/>
            <a:ext cx="8739352" cy="400110"/>
          </a:xfrm>
          <a:prstGeom prst="rect">
            <a:avLst/>
          </a:prstGeom>
        </p:spPr>
        <p:txBody>
          <a:bodyPr wrap="square">
            <a:spAutoFit/>
          </a:bodyPr>
          <a:lstStyle/>
          <a:p>
            <a:r>
              <a:rPr lang="en-US" sz="2000" dirty="0"/>
              <a:t>Compute the voltage drop according to equation (3) gives</a:t>
            </a:r>
          </a:p>
        </p:txBody>
      </p:sp>
      <mc:AlternateContent xmlns:mc="http://schemas.openxmlformats.org/markup-compatibility/2006" xmlns:a14="http://schemas.microsoft.com/office/drawing/2010/main">
        <mc:Choice Requires="a14">
          <p:sp>
            <p:nvSpPr>
              <p:cNvPr id="20" name="TextBox 19"/>
              <p:cNvSpPr txBox="1"/>
              <p:nvPr/>
            </p:nvSpPr>
            <p:spPr>
              <a:xfrm>
                <a:off x="2647131" y="2514600"/>
                <a:ext cx="4074064" cy="441596"/>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𝐸𝑟𝑟𝑜𝑟</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21.5902−21.6486</m:t>
                        </m:r>
                      </m:num>
                      <m:den>
                        <m:r>
                          <a:rPr lang="en-US" sz="2000" b="0" i="1" smtClean="0">
                            <a:latin typeface="Cambria Math" panose="02040503050406030204" pitchFamily="18" charset="0"/>
                          </a:rPr>
                          <m:t>21.5902</m:t>
                        </m:r>
                      </m:den>
                    </m:f>
                    <m:r>
                      <a:rPr lang="en-US" sz="2000" b="0" i="1" smtClean="0">
                        <a:latin typeface="Cambria Math" panose="02040503050406030204" pitchFamily="18" charset="0"/>
                      </a:rPr>
                      <m:t>∗100</m:t>
                    </m:r>
                  </m:oMath>
                </a14:m>
                <a:r>
                  <a:rPr lang="en-US" sz="2000" dirty="0"/>
                  <a:t>=-0.27%</a:t>
                </a:r>
              </a:p>
            </p:txBody>
          </p:sp>
        </mc:Choice>
        <mc:Fallback xmlns="">
          <p:sp>
            <p:nvSpPr>
              <p:cNvPr id="20" name="TextBox 19"/>
              <p:cNvSpPr txBox="1">
                <a:spLocks noRot="1" noChangeAspect="1" noMove="1" noResize="1" noEditPoints="1" noAdjustHandles="1" noChangeArrowheads="1" noChangeShapeType="1" noTextEdit="1"/>
              </p:cNvSpPr>
              <p:nvPr/>
            </p:nvSpPr>
            <p:spPr>
              <a:xfrm>
                <a:off x="2647131" y="2514600"/>
                <a:ext cx="4074064" cy="441596"/>
              </a:xfrm>
              <a:prstGeom prst="rect">
                <a:avLst/>
              </a:prstGeom>
              <a:blipFill>
                <a:blip r:embed="rId4"/>
                <a:stretch>
                  <a:fillRect t="-4167" r="-3139" b="-18056"/>
                </a:stretch>
              </a:blipFill>
            </p:spPr>
            <p:txBody>
              <a:bodyPr/>
              <a:lstStyle/>
              <a:p>
                <a:r>
                  <a:rPr lang="en-US">
                    <a:noFill/>
                  </a:rPr>
                  <a:t> </a:t>
                </a:r>
              </a:p>
            </p:txBody>
          </p:sp>
        </mc:Fallback>
      </mc:AlternateContent>
      <p:sp>
        <p:nvSpPr>
          <p:cNvPr id="6" name="Rectangle 5"/>
          <p:cNvSpPr/>
          <p:nvPr/>
        </p:nvSpPr>
        <p:spPr>
          <a:xfrm>
            <a:off x="290344" y="3124200"/>
            <a:ext cx="8739352" cy="707886"/>
          </a:xfrm>
          <a:prstGeom prst="rect">
            <a:avLst/>
          </a:prstGeom>
        </p:spPr>
        <p:txBody>
          <a:bodyPr wrap="square">
            <a:spAutoFit/>
          </a:bodyPr>
          <a:lstStyle/>
          <a:p>
            <a:r>
              <a:rPr lang="en-US" sz="2000" dirty="0"/>
              <a:t>This example demonstrates the very small error in computing voltage drop when using the approximate equation given by equation (3).</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4" name="TextBox 13"/>
              <p:cNvSpPr txBox="1"/>
              <p:nvPr/>
            </p:nvSpPr>
            <p:spPr>
              <a:xfrm>
                <a:off x="698168" y="2057400"/>
                <a:ext cx="7605223" cy="331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𝑑𝑟𝑜𝑝</m:t>
                          </m:r>
                        </m:sub>
                      </m:sSub>
                      <m:r>
                        <a:rPr lang="en-US" sz="2000" b="0" i="0" smtClean="0">
                          <a:latin typeface="Cambria Math" panose="02040503050406030204" pitchFamily="18" charset="0"/>
                        </a:rPr>
                        <m:t>=</m:t>
                      </m:r>
                      <m:r>
                        <a:rPr lang="en-US" sz="2000" i="1" smtClean="0">
                          <a:latin typeface="Cambria Math" panose="02040503050406030204" pitchFamily="18" charset="0"/>
                        </a:rPr>
                        <m:t>𝑅</m:t>
                      </m:r>
                      <m:r>
                        <a:rPr lang="en-US" sz="2000" b="0" i="1" smtClean="0">
                          <a:latin typeface="Cambria Math" panose="02040503050406030204" pitchFamily="18" charset="0"/>
                        </a:rPr>
                        <m:t>𝑒</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0.2841+</m:t>
                              </m:r>
                              <m:r>
                                <a:rPr lang="en-US" sz="2000" b="0" i="1" smtClean="0">
                                  <a:latin typeface="Cambria Math" panose="02040503050406030204" pitchFamily="18" charset="0"/>
                                </a:rPr>
                                <m:t>𝑗</m:t>
                              </m:r>
                              <m:r>
                                <a:rPr lang="en-US" sz="2000" b="0" i="1" smtClean="0">
                                  <a:latin typeface="Cambria Math" panose="02040503050406030204" pitchFamily="18" charset="0"/>
                                </a:rPr>
                                <m:t>0.5682</m:t>
                              </m:r>
                            </m:e>
                          </m:d>
                          <m:r>
                            <a:rPr lang="en-US" sz="2000" b="0" i="1" smtClean="0">
                              <a:latin typeface="Cambria Math" panose="02040503050406030204" pitchFamily="18" charset="0"/>
                            </a:rPr>
                            <m:t>∗</m:t>
                          </m:r>
                          <m:r>
                            <a:rPr lang="en-US" sz="2000" i="1">
                              <a:latin typeface="Cambria Math" panose="02040503050406030204" pitchFamily="18" charset="0"/>
                            </a:rPr>
                            <m:t>43.0093</m:t>
                          </m:r>
                          <m:r>
                            <a:rPr lang="en-US" sz="2000" i="1">
                              <a:latin typeface="Cambria Math" panose="02040503050406030204" pitchFamily="18" charset="0"/>
                              <a:ea typeface="Cambria Math" panose="02040503050406030204" pitchFamily="18" charset="0"/>
                            </a:rPr>
                            <m:t>∠−25.8419</m:t>
                          </m:r>
                        </m:e>
                      </m:d>
                      <m:r>
                        <a:rPr lang="en-US" sz="2000" b="0" i="1" smtClean="0">
                          <a:latin typeface="Cambria Math" panose="02040503050406030204" pitchFamily="18" charset="0"/>
                        </a:rPr>
                        <m:t>=21.6486 </m:t>
                      </m:r>
                      <m:r>
                        <a:rPr lang="en-US" sz="2000" b="0" i="1" smtClean="0">
                          <a:latin typeface="Cambria Math" panose="02040503050406030204" pitchFamily="18" charset="0"/>
                        </a:rPr>
                        <m:t>𝑉</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98168" y="2057400"/>
                <a:ext cx="7605223" cy="331437"/>
              </a:xfrm>
              <a:prstGeom prst="rect">
                <a:avLst/>
              </a:prstGeom>
              <a:blipFill>
                <a:blip r:embed="rId5"/>
                <a:stretch>
                  <a:fillRect l="-321" r="-160" b="-2592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8252FA5-CA53-DF4C-B184-12641DDDA418}"/>
              </a:ext>
            </a:extLst>
          </p:cNvPr>
          <p:cNvSpPr>
            <a:spLocks noGrp="1"/>
          </p:cNvSpPr>
          <p:nvPr>
            <p:ph type="sldNum" sz="quarter" idx="12"/>
          </p:nvPr>
        </p:nvSpPr>
        <p:spPr/>
        <p:txBody>
          <a:bodyPr/>
          <a:lstStyle/>
          <a:p>
            <a:fld id="{5B7A2384-8C5D-49F6-8259-B9A64ECD4852}" type="slidenum">
              <a:rPr lang="en-US" smtClean="0"/>
              <a:t>9</a:t>
            </a:fld>
            <a:endParaRPr lang="en-US"/>
          </a:p>
        </p:txBody>
      </p:sp>
      <p:sp>
        <p:nvSpPr>
          <p:cNvPr id="12" name="Text Placeholder 4">
            <a:extLst>
              <a:ext uri="{FF2B5EF4-FFF2-40B4-BE49-F238E27FC236}">
                <a16:creationId xmlns:a16="http://schemas.microsoft.com/office/drawing/2014/main" id="{9FF60986-857C-4DC9-B6E9-6FD8903B331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052200677"/>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E653 OpenDSS Tutorial and Cases.pptx" id="{7CC121DF-05AE-4EDA-BFA1-C8F1497C1965}" vid="{3D0289C9-C418-4346-AB62-C13C5EFB2CB7}"/>
    </a:ext>
  </a:extLst>
</a:theme>
</file>

<file path=ppt/theme/theme2.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OpenDSS Tutorial and Cases_new</Template>
  <TotalTime>8220</TotalTime>
  <Words>10660</Words>
  <Application>Microsoft Office PowerPoint</Application>
  <PresentationFormat>On-screen Show (4:3)</PresentationFormat>
  <Paragraphs>780</Paragraphs>
  <Slides>69</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69</vt:i4>
      </vt:variant>
    </vt:vector>
  </HeadingPairs>
  <TitlesOfParts>
    <vt:vector size="79" baseType="lpstr">
      <vt:lpstr>Geneva</vt:lpstr>
      <vt:lpstr>Univers 65</vt:lpstr>
      <vt:lpstr>Univers 67 CondensedBold</vt:lpstr>
      <vt:lpstr>Arial</vt:lpstr>
      <vt:lpstr>Calibri</vt:lpstr>
      <vt:lpstr>Cambria Math</vt:lpstr>
      <vt:lpstr>Times</vt:lpstr>
      <vt:lpstr>Times New Roman</vt:lpstr>
      <vt:lpstr>PowerPoint</vt:lpstr>
      <vt:lpstr>1_PowerPoint</vt:lpstr>
      <vt:lpstr>EE653 Power distribution system modeling, optimization and simulation </vt:lpstr>
      <vt:lpstr>Approximate Method of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Iowa State University Extension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Nature of Loads</dc:title>
  <dc:creator>Colin Christy</dc:creator>
  <cp:lastModifiedBy>Wang, Zhaoyu [E CPE]</cp:lastModifiedBy>
  <cp:revision>312</cp:revision>
  <cp:lastPrinted>2014-01-17T16:31:46Z</cp:lastPrinted>
  <dcterms:created xsi:type="dcterms:W3CDTF">2014-01-13T19:49:14Z</dcterms:created>
  <dcterms:modified xsi:type="dcterms:W3CDTF">2020-04-22T15:16:37Z</dcterms:modified>
</cp:coreProperties>
</file>